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5"/>
    <p:sldMasterId id="2147483674" r:id="rId6"/>
  </p:sldMasterIdLst>
  <p:notesMasterIdLst>
    <p:notesMasterId r:id="rId62"/>
  </p:notesMasterIdLst>
  <p:sldIdLst>
    <p:sldId id="256" r:id="rId7"/>
    <p:sldId id="354" r:id="rId8"/>
    <p:sldId id="1141" r:id="rId9"/>
    <p:sldId id="1046" r:id="rId10"/>
    <p:sldId id="1172" r:id="rId11"/>
    <p:sldId id="1118" r:id="rId12"/>
    <p:sldId id="1119" r:id="rId13"/>
    <p:sldId id="1171" r:id="rId14"/>
    <p:sldId id="1176" r:id="rId15"/>
    <p:sldId id="1178" r:id="rId16"/>
    <p:sldId id="1179" r:id="rId17"/>
    <p:sldId id="1180" r:id="rId18"/>
    <p:sldId id="1167" r:id="rId19"/>
    <p:sldId id="1168" r:id="rId20"/>
    <p:sldId id="1159" r:id="rId21"/>
    <p:sldId id="1169" r:id="rId22"/>
    <p:sldId id="1165" r:id="rId23"/>
    <p:sldId id="1175" r:id="rId24"/>
    <p:sldId id="260" r:id="rId25"/>
    <p:sldId id="261" r:id="rId26"/>
    <p:sldId id="263" r:id="rId27"/>
    <p:sldId id="264" r:id="rId28"/>
    <p:sldId id="265" r:id="rId29"/>
    <p:sldId id="266" r:id="rId30"/>
    <p:sldId id="267" r:id="rId31"/>
    <p:sldId id="268" r:id="rId32"/>
    <p:sldId id="269" r:id="rId33"/>
    <p:sldId id="271" r:id="rId34"/>
    <p:sldId id="272" r:id="rId35"/>
    <p:sldId id="275" r:id="rId36"/>
    <p:sldId id="274" r:id="rId37"/>
    <p:sldId id="273" r:id="rId38"/>
    <p:sldId id="1166" r:id="rId39"/>
    <p:sldId id="1177" r:id="rId40"/>
    <p:sldId id="1028" r:id="rId41"/>
    <p:sldId id="1133" r:id="rId42"/>
    <p:sldId id="1174" r:id="rId43"/>
    <p:sldId id="1044" r:id="rId44"/>
    <p:sldId id="359" r:id="rId45"/>
    <p:sldId id="1153" r:id="rId46"/>
    <p:sldId id="1154" r:id="rId47"/>
    <p:sldId id="1086" r:id="rId48"/>
    <p:sldId id="1155" r:id="rId49"/>
    <p:sldId id="1158" r:id="rId50"/>
    <p:sldId id="1136" r:id="rId51"/>
    <p:sldId id="1137" r:id="rId52"/>
    <p:sldId id="1109" r:id="rId53"/>
    <p:sldId id="1110" r:id="rId54"/>
    <p:sldId id="259" r:id="rId55"/>
    <p:sldId id="999" r:id="rId56"/>
    <p:sldId id="1173" r:id="rId57"/>
    <p:sldId id="258" r:id="rId58"/>
    <p:sldId id="257" r:id="rId59"/>
    <p:sldId id="1013" r:id="rId60"/>
    <p:sldId id="103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MBIT\pmb" initials="K" lastIdx="2" clrIdx="0">
    <p:extLst>
      <p:ext uri="{19B8F6BF-5375-455C-9EA6-DF929625EA0E}">
        <p15:presenceInfo xmlns:p15="http://schemas.microsoft.com/office/powerpoint/2012/main" userId="KOMBIT\pmb" providerId="None"/>
      </p:ext>
    </p:extLst>
  </p:cmAuthor>
  <p:cmAuthor id="2" name="Aske Walther Sørensen" initials="AWS" lastIdx="1" clrIdx="1">
    <p:extLst>
      <p:ext uri="{19B8F6BF-5375-455C-9EA6-DF929625EA0E}">
        <p15:presenceInfo xmlns:p15="http://schemas.microsoft.com/office/powerpoint/2012/main" userId="S::AWS@kombit.dk::e41c343c-2cfd-4d4f-a1ac-9d1d143c8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9339" autoAdjust="0"/>
  </p:normalViewPr>
  <p:slideViewPr>
    <p:cSldViewPr snapToGrid="0">
      <p:cViewPr varScale="1">
        <p:scale>
          <a:sx n="68" d="100"/>
          <a:sy n="68" d="100"/>
        </p:scale>
        <p:origin x="472" y="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64272E93-841F-4AAB-B6B6-FD5BE5D9507A}"/>
    <pc:docChg chg="undo redo custSel addSld delSld modSld sldOrd addMainMaster delMainMaster">
      <pc:chgData name="Aske Walther Sørensen" userId="e41c343c-2cfd-4d4f-a1ac-9d1d143c8b84" providerId="ADAL" clId="{64272E93-841F-4AAB-B6B6-FD5BE5D9507A}" dt="2023-02-27T13:37:01.882" v="1329"/>
      <pc:docMkLst>
        <pc:docMk/>
      </pc:docMkLst>
      <pc:sldChg chg="modSp mod">
        <pc:chgData name="Aske Walther Sørensen" userId="e41c343c-2cfd-4d4f-a1ac-9d1d143c8b84" providerId="ADAL" clId="{64272E93-841F-4AAB-B6B6-FD5BE5D9507A}" dt="2023-02-27T12:19:27.199" v="1082" actId="20577"/>
        <pc:sldMkLst>
          <pc:docMk/>
          <pc:sldMk cId="1997744217" sldId="256"/>
        </pc:sldMkLst>
        <pc:spChg chg="mod">
          <ac:chgData name="Aske Walther Sørensen" userId="e41c343c-2cfd-4d4f-a1ac-9d1d143c8b84" providerId="ADAL" clId="{64272E93-841F-4AAB-B6B6-FD5BE5D9507A}" dt="2023-02-27T12:19:27.199" v="1082" actId="20577"/>
          <ac:spMkLst>
            <pc:docMk/>
            <pc:sldMk cId="1997744217" sldId="256"/>
            <ac:spMk id="2" creationId="{B017115A-5883-4276-BE3B-9F786ED6CF49}"/>
          </ac:spMkLst>
        </pc:spChg>
      </pc:sldChg>
      <pc:sldChg chg="addSp modSp">
        <pc:chgData name="Aske Walther Sørensen" userId="e41c343c-2cfd-4d4f-a1ac-9d1d143c8b84" providerId="ADAL" clId="{64272E93-841F-4AAB-B6B6-FD5BE5D9507A}" dt="2023-02-27T12:15:13.657" v="701"/>
        <pc:sldMkLst>
          <pc:docMk/>
          <pc:sldMk cId="4033874830" sldId="257"/>
        </pc:sldMkLst>
        <pc:spChg chg="add mod">
          <ac:chgData name="Aske Walther Sørensen" userId="e41c343c-2cfd-4d4f-a1ac-9d1d143c8b84" providerId="ADAL" clId="{64272E93-841F-4AAB-B6B6-FD5BE5D9507A}" dt="2023-02-27T12:15:13.657" v="701"/>
          <ac:spMkLst>
            <pc:docMk/>
            <pc:sldMk cId="4033874830" sldId="257"/>
            <ac:spMk id="3" creationId="{FB4B16A5-BD4F-4097-D669-312DF861E879}"/>
          </ac:spMkLst>
        </pc:spChg>
      </pc:sldChg>
      <pc:sldChg chg="addSp modSp">
        <pc:chgData name="Aske Walther Sørensen" userId="e41c343c-2cfd-4d4f-a1ac-9d1d143c8b84" providerId="ADAL" clId="{64272E93-841F-4AAB-B6B6-FD5BE5D9507A}" dt="2023-02-27T12:15:13.234" v="700"/>
        <pc:sldMkLst>
          <pc:docMk/>
          <pc:sldMk cId="3973641828" sldId="258"/>
        </pc:sldMkLst>
        <pc:spChg chg="add mod">
          <ac:chgData name="Aske Walther Sørensen" userId="e41c343c-2cfd-4d4f-a1ac-9d1d143c8b84" providerId="ADAL" clId="{64272E93-841F-4AAB-B6B6-FD5BE5D9507A}" dt="2023-02-27T12:15:13.234" v="700"/>
          <ac:spMkLst>
            <pc:docMk/>
            <pc:sldMk cId="3973641828" sldId="258"/>
            <ac:spMk id="3" creationId="{AFE71AA9-AF6B-DA32-F9D6-8CAF05B49E62}"/>
          </ac:spMkLst>
        </pc:spChg>
      </pc:sldChg>
      <pc:sldChg chg="add del">
        <pc:chgData name="Aske Walther Sørensen" userId="e41c343c-2cfd-4d4f-a1ac-9d1d143c8b84" providerId="ADAL" clId="{64272E93-841F-4AAB-B6B6-FD5BE5D9507A}" dt="2023-02-27T11:05:13.207" v="2" actId="47"/>
        <pc:sldMkLst>
          <pc:docMk/>
          <pc:sldMk cId="3003897613" sldId="259"/>
        </pc:sldMkLst>
      </pc:sldChg>
      <pc:sldChg chg="add del">
        <pc:chgData name="Aske Walther Sørensen" userId="e41c343c-2cfd-4d4f-a1ac-9d1d143c8b84" providerId="ADAL" clId="{64272E93-841F-4AAB-B6B6-FD5BE5D9507A}" dt="2023-02-27T11:05:13.207" v="2" actId="47"/>
        <pc:sldMkLst>
          <pc:docMk/>
          <pc:sldMk cId="350979137" sldId="260"/>
        </pc:sldMkLst>
      </pc:sldChg>
      <pc:sldChg chg="add del">
        <pc:chgData name="Aske Walther Sørensen" userId="e41c343c-2cfd-4d4f-a1ac-9d1d143c8b84" providerId="ADAL" clId="{64272E93-841F-4AAB-B6B6-FD5BE5D9507A}" dt="2023-02-27T11:05:13.207" v="2" actId="47"/>
        <pc:sldMkLst>
          <pc:docMk/>
          <pc:sldMk cId="3156317547" sldId="264"/>
        </pc:sldMkLst>
      </pc:sldChg>
      <pc:sldChg chg="add del">
        <pc:chgData name="Aske Walther Sørensen" userId="e41c343c-2cfd-4d4f-a1ac-9d1d143c8b84" providerId="ADAL" clId="{64272E93-841F-4AAB-B6B6-FD5BE5D9507A}" dt="2023-02-27T11:05:13.207" v="2" actId="47"/>
        <pc:sldMkLst>
          <pc:docMk/>
          <pc:sldMk cId="1543548841" sldId="265"/>
        </pc:sldMkLst>
      </pc:sldChg>
      <pc:sldChg chg="add del">
        <pc:chgData name="Aske Walther Sørensen" userId="e41c343c-2cfd-4d4f-a1ac-9d1d143c8b84" providerId="ADAL" clId="{64272E93-841F-4AAB-B6B6-FD5BE5D9507A}" dt="2023-02-27T11:05:13.207" v="2" actId="47"/>
        <pc:sldMkLst>
          <pc:docMk/>
          <pc:sldMk cId="1683076274" sldId="266"/>
        </pc:sldMkLst>
      </pc:sldChg>
      <pc:sldChg chg="add del">
        <pc:chgData name="Aske Walther Sørensen" userId="e41c343c-2cfd-4d4f-a1ac-9d1d143c8b84" providerId="ADAL" clId="{64272E93-841F-4AAB-B6B6-FD5BE5D9507A}" dt="2023-02-27T11:05:13.207" v="2" actId="47"/>
        <pc:sldMkLst>
          <pc:docMk/>
          <pc:sldMk cId="2894730186" sldId="267"/>
        </pc:sldMkLst>
      </pc:sldChg>
      <pc:sldChg chg="add del">
        <pc:chgData name="Aske Walther Sørensen" userId="e41c343c-2cfd-4d4f-a1ac-9d1d143c8b84" providerId="ADAL" clId="{64272E93-841F-4AAB-B6B6-FD5BE5D9507A}" dt="2023-02-27T11:05:13.207" v="2" actId="47"/>
        <pc:sldMkLst>
          <pc:docMk/>
          <pc:sldMk cId="2504369633" sldId="268"/>
        </pc:sldMkLst>
      </pc:sldChg>
      <pc:sldChg chg="add del">
        <pc:chgData name="Aske Walther Sørensen" userId="e41c343c-2cfd-4d4f-a1ac-9d1d143c8b84" providerId="ADAL" clId="{64272E93-841F-4AAB-B6B6-FD5BE5D9507A}" dt="2023-02-27T11:05:13.207" v="2" actId="47"/>
        <pc:sldMkLst>
          <pc:docMk/>
          <pc:sldMk cId="155610058" sldId="269"/>
        </pc:sldMkLst>
      </pc:sldChg>
      <pc:sldChg chg="addSp modSp">
        <pc:chgData name="Aske Walther Sørensen" userId="e41c343c-2cfd-4d4f-a1ac-9d1d143c8b84" providerId="ADAL" clId="{64272E93-841F-4AAB-B6B6-FD5BE5D9507A}" dt="2023-02-27T12:15:14.898" v="702"/>
        <pc:sldMkLst>
          <pc:docMk/>
          <pc:sldMk cId="1027085692" sldId="1013"/>
        </pc:sldMkLst>
        <pc:spChg chg="add mod">
          <ac:chgData name="Aske Walther Sørensen" userId="e41c343c-2cfd-4d4f-a1ac-9d1d143c8b84" providerId="ADAL" clId="{64272E93-841F-4AAB-B6B6-FD5BE5D9507A}" dt="2023-02-27T12:15:14.898" v="702"/>
          <ac:spMkLst>
            <pc:docMk/>
            <pc:sldMk cId="1027085692" sldId="1013"/>
            <ac:spMk id="3" creationId="{23DCE8CD-0FE1-3E88-4400-170F68C37E5F}"/>
          </ac:spMkLst>
        </pc:spChg>
      </pc:sldChg>
      <pc:sldChg chg="addSp modSp mod">
        <pc:chgData name="Aske Walther Sørensen" userId="e41c343c-2cfd-4d4f-a1ac-9d1d143c8b84" providerId="ADAL" clId="{64272E93-841F-4AAB-B6B6-FD5BE5D9507A}" dt="2023-02-27T13:04:54.357" v="1188"/>
        <pc:sldMkLst>
          <pc:docMk/>
          <pc:sldMk cId="2589574306" sldId="1046"/>
        </pc:sldMkLst>
        <pc:spChg chg="mod">
          <ac:chgData name="Aske Walther Sørensen" userId="e41c343c-2cfd-4d4f-a1ac-9d1d143c8b84" providerId="ADAL" clId="{64272E93-841F-4AAB-B6B6-FD5BE5D9507A}" dt="2023-02-27T13:04:54.357" v="1188"/>
          <ac:spMkLst>
            <pc:docMk/>
            <pc:sldMk cId="2589574306" sldId="1046"/>
            <ac:spMk id="4" creationId="{6FD99917-9122-4948-AAF0-1EF61C88DA12}"/>
          </ac:spMkLst>
        </pc:spChg>
        <pc:spChg chg="add mod">
          <ac:chgData name="Aske Walther Sørensen" userId="e41c343c-2cfd-4d4f-a1ac-9d1d143c8b84" providerId="ADAL" clId="{64272E93-841F-4AAB-B6B6-FD5BE5D9507A}" dt="2023-02-27T12:19:34.783" v="1083" actId="1076"/>
          <ac:spMkLst>
            <pc:docMk/>
            <pc:sldMk cId="2589574306" sldId="1046"/>
            <ac:spMk id="6" creationId="{3CB8423D-76A5-6AFD-F6FB-28C33949309F}"/>
          </ac:spMkLst>
        </pc:spChg>
      </pc:sldChg>
      <pc:sldChg chg="del">
        <pc:chgData name="Aske Walther Sørensen" userId="e41c343c-2cfd-4d4f-a1ac-9d1d143c8b84" providerId="ADAL" clId="{64272E93-841F-4AAB-B6B6-FD5BE5D9507A}" dt="2023-02-27T11:54:07.771" v="602" actId="47"/>
        <pc:sldMkLst>
          <pc:docMk/>
          <pc:sldMk cId="1188687165" sldId="1057"/>
        </pc:sldMkLst>
      </pc:sldChg>
      <pc:sldChg chg="addSp delSp modSp mod">
        <pc:chgData name="Aske Walther Sørensen" userId="e41c343c-2cfd-4d4f-a1ac-9d1d143c8b84" providerId="ADAL" clId="{64272E93-841F-4AAB-B6B6-FD5BE5D9507A}" dt="2023-02-27T12:15:11.331" v="699"/>
        <pc:sldMkLst>
          <pc:docMk/>
          <pc:sldMk cId="768753445" sldId="1110"/>
        </pc:sldMkLst>
        <pc:spChg chg="add mod">
          <ac:chgData name="Aske Walther Sørensen" userId="e41c343c-2cfd-4d4f-a1ac-9d1d143c8b84" providerId="ADAL" clId="{64272E93-841F-4AAB-B6B6-FD5BE5D9507A}" dt="2023-02-27T12:15:11.331" v="699"/>
          <ac:spMkLst>
            <pc:docMk/>
            <pc:sldMk cId="768753445" sldId="1110"/>
            <ac:spMk id="10" creationId="{75F162B8-48F5-632F-EB2B-9E1340A1483C}"/>
          </ac:spMkLst>
        </pc:spChg>
        <pc:picChg chg="add del">
          <ac:chgData name="Aske Walther Sørensen" userId="e41c343c-2cfd-4d4f-a1ac-9d1d143c8b84" providerId="ADAL" clId="{64272E93-841F-4AAB-B6B6-FD5BE5D9507A}" dt="2023-02-27T12:15:06.370" v="698" actId="22"/>
          <ac:picMkLst>
            <pc:docMk/>
            <pc:sldMk cId="768753445" sldId="1110"/>
            <ac:picMk id="9" creationId="{CAD75DE0-F931-EFBF-8D6E-B3B83E0E93BA}"/>
          </ac:picMkLst>
        </pc:picChg>
      </pc:sldChg>
      <pc:sldChg chg="addSp modSp mod">
        <pc:chgData name="Aske Walther Sørensen" userId="e41c343c-2cfd-4d4f-a1ac-9d1d143c8b84" providerId="ADAL" clId="{64272E93-841F-4AAB-B6B6-FD5BE5D9507A}" dt="2023-02-27T12:19:07.180" v="1079" actId="20577"/>
        <pc:sldMkLst>
          <pc:docMk/>
          <pc:sldMk cId="2448992409" sldId="1119"/>
        </pc:sldMkLst>
        <pc:spChg chg="add mod">
          <ac:chgData name="Aske Walther Sørensen" userId="e41c343c-2cfd-4d4f-a1ac-9d1d143c8b84" providerId="ADAL" clId="{64272E93-841F-4AAB-B6B6-FD5BE5D9507A}" dt="2023-02-27T11:42:21.636" v="387" actId="14100"/>
          <ac:spMkLst>
            <pc:docMk/>
            <pc:sldMk cId="2448992409" sldId="1119"/>
            <ac:spMk id="2" creationId="{0821382C-DA50-7A5D-4BB1-4379E53587F8}"/>
          </ac:spMkLst>
        </pc:spChg>
        <pc:spChg chg="mod">
          <ac:chgData name="Aske Walther Sørensen" userId="e41c343c-2cfd-4d4f-a1ac-9d1d143c8b84" providerId="ADAL" clId="{64272E93-841F-4AAB-B6B6-FD5BE5D9507A}" dt="2023-02-27T12:19:07.180" v="1079" actId="20577"/>
          <ac:spMkLst>
            <pc:docMk/>
            <pc:sldMk cId="2448992409" sldId="1119"/>
            <ac:spMk id="3" creationId="{2F9A171D-ECBA-0F18-2606-DC0A885B75A3}"/>
          </ac:spMkLst>
        </pc:spChg>
      </pc:sldChg>
      <pc:sldChg chg="addSp delSp modSp mod delAnim modAnim">
        <pc:chgData name="Aske Walther Sørensen" userId="e41c343c-2cfd-4d4f-a1ac-9d1d143c8b84" providerId="ADAL" clId="{64272E93-841F-4AAB-B6B6-FD5BE5D9507A}" dt="2023-02-27T13:01:16.885" v="1138" actId="478"/>
        <pc:sldMkLst>
          <pc:docMk/>
          <pc:sldMk cId="837332167" sldId="1133"/>
        </pc:sldMkLst>
        <pc:spChg chg="mod">
          <ac:chgData name="Aske Walther Sørensen" userId="e41c343c-2cfd-4d4f-a1ac-9d1d143c8b84" providerId="ADAL" clId="{64272E93-841F-4AAB-B6B6-FD5BE5D9507A}" dt="2023-02-27T13:01:11.609" v="1136" actId="6549"/>
          <ac:spMkLst>
            <pc:docMk/>
            <pc:sldMk cId="837332167" sldId="1133"/>
            <ac:spMk id="2" creationId="{F51E72F8-88D4-91CB-CDA7-97AF8A249E00}"/>
          </ac:spMkLst>
        </pc:spChg>
        <pc:spChg chg="del">
          <ac:chgData name="Aske Walther Sørensen" userId="e41c343c-2cfd-4d4f-a1ac-9d1d143c8b84" providerId="ADAL" clId="{64272E93-841F-4AAB-B6B6-FD5BE5D9507A}" dt="2023-02-27T13:01:16.885" v="1138" actId="478"/>
          <ac:spMkLst>
            <pc:docMk/>
            <pc:sldMk cId="837332167" sldId="1133"/>
            <ac:spMk id="3" creationId="{859428E7-43ED-3B99-555D-AA00FCA6A4BB}"/>
          </ac:spMkLst>
        </pc:spChg>
        <pc:spChg chg="mod">
          <ac:chgData name="Aske Walther Sørensen" userId="e41c343c-2cfd-4d4f-a1ac-9d1d143c8b84" providerId="ADAL" clId="{64272E93-841F-4AAB-B6B6-FD5BE5D9507A}" dt="2023-02-27T13:01:13.561" v="1137" actId="6549"/>
          <ac:spMkLst>
            <pc:docMk/>
            <pc:sldMk cId="837332167" sldId="1133"/>
            <ac:spMk id="4" creationId="{661807AC-5306-60AD-0523-FE077062F58D}"/>
          </ac:spMkLst>
        </pc:spChg>
        <pc:spChg chg="add mod">
          <ac:chgData name="Aske Walther Sørensen" userId="e41c343c-2cfd-4d4f-a1ac-9d1d143c8b84" providerId="ADAL" clId="{64272E93-841F-4AAB-B6B6-FD5BE5D9507A}" dt="2023-02-27T12:10:53.227" v="695"/>
          <ac:spMkLst>
            <pc:docMk/>
            <pc:sldMk cId="837332167" sldId="1133"/>
            <ac:spMk id="6" creationId="{96505895-B2B7-A36A-0442-F2A9FC119538}"/>
          </ac:spMkLst>
        </pc:spChg>
      </pc:sldChg>
      <pc:sldChg chg="addSp modSp">
        <pc:chgData name="Aske Walther Sørensen" userId="e41c343c-2cfd-4d4f-a1ac-9d1d143c8b84" providerId="ADAL" clId="{64272E93-841F-4AAB-B6B6-FD5BE5D9507A}" dt="2023-02-27T12:15:43.832" v="703"/>
        <pc:sldMkLst>
          <pc:docMk/>
          <pc:sldMk cId="3278387587" sldId="1137"/>
        </pc:sldMkLst>
        <pc:spChg chg="add mod">
          <ac:chgData name="Aske Walther Sørensen" userId="e41c343c-2cfd-4d4f-a1ac-9d1d143c8b84" providerId="ADAL" clId="{64272E93-841F-4AAB-B6B6-FD5BE5D9507A}" dt="2023-02-27T12:15:43.832" v="703"/>
          <ac:spMkLst>
            <pc:docMk/>
            <pc:sldMk cId="3278387587" sldId="1137"/>
            <ac:spMk id="3" creationId="{348C6872-4F93-0482-80BA-71AB85CA2872}"/>
          </ac:spMkLst>
        </pc:spChg>
      </pc:sldChg>
      <pc:sldChg chg="add del">
        <pc:chgData name="Aske Walther Sørensen" userId="e41c343c-2cfd-4d4f-a1ac-9d1d143c8b84" providerId="ADAL" clId="{64272E93-841F-4AAB-B6B6-FD5BE5D9507A}" dt="2023-02-27T11:05:13.207" v="2" actId="47"/>
        <pc:sldMkLst>
          <pc:docMk/>
          <pc:sldMk cId="1211671842" sldId="1148"/>
        </pc:sldMkLst>
      </pc:sldChg>
      <pc:sldChg chg="add del">
        <pc:chgData name="Aske Walther Sørensen" userId="e41c343c-2cfd-4d4f-a1ac-9d1d143c8b84" providerId="ADAL" clId="{64272E93-841F-4AAB-B6B6-FD5BE5D9507A}" dt="2023-02-27T11:05:13.207" v="2" actId="47"/>
        <pc:sldMkLst>
          <pc:docMk/>
          <pc:sldMk cId="2453095578" sldId="1149"/>
        </pc:sldMkLst>
      </pc:sldChg>
      <pc:sldChg chg="add del">
        <pc:chgData name="Aske Walther Sørensen" userId="e41c343c-2cfd-4d4f-a1ac-9d1d143c8b84" providerId="ADAL" clId="{64272E93-841F-4AAB-B6B6-FD5BE5D9507A}" dt="2023-02-27T11:05:13.207" v="2" actId="47"/>
        <pc:sldMkLst>
          <pc:docMk/>
          <pc:sldMk cId="1407451078" sldId="1152"/>
        </pc:sldMkLst>
      </pc:sldChg>
      <pc:sldChg chg="addSp modSp mod">
        <pc:chgData name="Aske Walther Sørensen" userId="e41c343c-2cfd-4d4f-a1ac-9d1d143c8b84" providerId="ADAL" clId="{64272E93-841F-4AAB-B6B6-FD5BE5D9507A}" dt="2023-02-27T11:55:17.770" v="688" actId="20577"/>
        <pc:sldMkLst>
          <pc:docMk/>
          <pc:sldMk cId="875706148" sldId="1154"/>
        </pc:sldMkLst>
        <pc:spChg chg="add mod">
          <ac:chgData name="Aske Walther Sørensen" userId="e41c343c-2cfd-4d4f-a1ac-9d1d143c8b84" providerId="ADAL" clId="{64272E93-841F-4AAB-B6B6-FD5BE5D9507A}" dt="2023-02-27T11:54:39.979" v="645" actId="1076"/>
          <ac:spMkLst>
            <pc:docMk/>
            <pc:sldMk cId="875706148" sldId="1154"/>
            <ac:spMk id="3" creationId="{24F35244-4613-CAF2-4E31-95946233F02D}"/>
          </ac:spMkLst>
        </pc:spChg>
        <pc:spChg chg="mod">
          <ac:chgData name="Aske Walther Sørensen" userId="e41c343c-2cfd-4d4f-a1ac-9d1d143c8b84" providerId="ADAL" clId="{64272E93-841F-4AAB-B6B6-FD5BE5D9507A}" dt="2023-02-27T11:55:17.770" v="688" actId="20577"/>
          <ac:spMkLst>
            <pc:docMk/>
            <pc:sldMk cId="875706148" sldId="1154"/>
            <ac:spMk id="4" creationId="{A979235C-C2FC-75A3-564E-99FD2B961D73}"/>
          </ac:spMkLst>
        </pc:spChg>
      </pc:sldChg>
      <pc:sldChg chg="del">
        <pc:chgData name="Aske Walther Sørensen" userId="e41c343c-2cfd-4d4f-a1ac-9d1d143c8b84" providerId="ADAL" clId="{64272E93-841F-4AAB-B6B6-FD5BE5D9507A}" dt="2023-02-27T11:58:30.620" v="693" actId="47"/>
        <pc:sldMkLst>
          <pc:docMk/>
          <pc:sldMk cId="2057214654" sldId="1156"/>
        </pc:sldMkLst>
      </pc:sldChg>
      <pc:sldChg chg="del">
        <pc:chgData name="Aske Walther Sørensen" userId="e41c343c-2cfd-4d4f-a1ac-9d1d143c8b84" providerId="ADAL" clId="{64272E93-841F-4AAB-B6B6-FD5BE5D9507A}" dt="2023-02-27T11:58:30.620" v="693" actId="47"/>
        <pc:sldMkLst>
          <pc:docMk/>
          <pc:sldMk cId="311051988" sldId="1157"/>
        </pc:sldMkLst>
      </pc:sldChg>
      <pc:sldChg chg="addSp delSp modSp mod modAnim">
        <pc:chgData name="Aske Walther Sørensen" userId="e41c343c-2cfd-4d4f-a1ac-9d1d143c8b84" providerId="ADAL" clId="{64272E93-841F-4AAB-B6B6-FD5BE5D9507A}" dt="2023-02-27T13:01:57.852" v="1186" actId="478"/>
        <pc:sldMkLst>
          <pc:docMk/>
          <pc:sldMk cId="4249148789" sldId="1158"/>
        </pc:sldMkLst>
        <pc:spChg chg="mod">
          <ac:chgData name="Aske Walther Sørensen" userId="e41c343c-2cfd-4d4f-a1ac-9d1d143c8b84" providerId="ADAL" clId="{64272E93-841F-4AAB-B6B6-FD5BE5D9507A}" dt="2023-02-27T13:01:50.213" v="1185" actId="20577"/>
          <ac:spMkLst>
            <pc:docMk/>
            <pc:sldMk cId="4249148789" sldId="1158"/>
            <ac:spMk id="4" creationId="{85B786F4-570A-7BE8-9442-5671F6548CC3}"/>
          </ac:spMkLst>
        </pc:spChg>
        <pc:spChg chg="add del">
          <ac:chgData name="Aske Walther Sørensen" userId="e41c343c-2cfd-4d4f-a1ac-9d1d143c8b84" providerId="ADAL" clId="{64272E93-841F-4AAB-B6B6-FD5BE5D9507A}" dt="2023-02-27T11:58:27.706" v="692" actId="22"/>
          <ac:spMkLst>
            <pc:docMk/>
            <pc:sldMk cId="4249148789" sldId="1158"/>
            <ac:spMk id="6" creationId="{4DF662F6-01C8-B201-1C31-0CD424044B68}"/>
          </ac:spMkLst>
        </pc:spChg>
        <pc:spChg chg="add del mod">
          <ac:chgData name="Aske Walther Sørensen" userId="e41c343c-2cfd-4d4f-a1ac-9d1d143c8b84" providerId="ADAL" clId="{64272E93-841F-4AAB-B6B6-FD5BE5D9507A}" dt="2023-02-27T13:01:57.852" v="1186" actId="478"/>
          <ac:spMkLst>
            <pc:docMk/>
            <pc:sldMk cId="4249148789" sldId="1158"/>
            <ac:spMk id="8" creationId="{870E3C07-E807-E7D0-D19F-95F0F1F1C53B}"/>
          </ac:spMkLst>
        </pc:spChg>
      </pc:sldChg>
      <pc:sldChg chg="addSp delSp modSp add del mod">
        <pc:chgData name="Aske Walther Sørensen" userId="e41c343c-2cfd-4d4f-a1ac-9d1d143c8b84" providerId="ADAL" clId="{64272E93-841F-4AAB-B6B6-FD5BE5D9507A}" dt="2023-02-27T13:35:36.260" v="1316" actId="478"/>
        <pc:sldMkLst>
          <pc:docMk/>
          <pc:sldMk cId="598171210" sldId="1159"/>
        </pc:sldMkLst>
        <pc:spChg chg="mod">
          <ac:chgData name="Aske Walther Sørensen" userId="e41c343c-2cfd-4d4f-a1ac-9d1d143c8b84" providerId="ADAL" clId="{64272E93-841F-4AAB-B6B6-FD5BE5D9507A}" dt="2023-02-27T13:04:49.087" v="1187"/>
          <ac:spMkLst>
            <pc:docMk/>
            <pc:sldMk cId="598171210" sldId="1159"/>
            <ac:spMk id="2" creationId="{8216D457-70E3-5DA9-AA4C-BCB854E0BC4A}"/>
          </ac:spMkLst>
        </pc:spChg>
        <pc:spChg chg="add del mod">
          <ac:chgData name="Aske Walther Sørensen" userId="e41c343c-2cfd-4d4f-a1ac-9d1d143c8b84" providerId="ADAL" clId="{64272E93-841F-4AAB-B6B6-FD5BE5D9507A}" dt="2023-02-27T13:35:36.260" v="1316" actId="478"/>
          <ac:spMkLst>
            <pc:docMk/>
            <pc:sldMk cId="598171210" sldId="1159"/>
            <ac:spMk id="4" creationId="{0061AC61-A1EC-3716-EEF1-542FA1ED5F0B}"/>
          </ac:spMkLst>
        </pc:spChg>
      </pc:sldChg>
      <pc:sldChg chg="add del">
        <pc:chgData name="Aske Walther Sørensen" userId="e41c343c-2cfd-4d4f-a1ac-9d1d143c8b84" providerId="ADAL" clId="{64272E93-841F-4AAB-B6B6-FD5BE5D9507A}" dt="2023-02-27T11:48:49.656" v="507" actId="47"/>
        <pc:sldMkLst>
          <pc:docMk/>
          <pc:sldMk cId="1882996850" sldId="1160"/>
        </pc:sldMkLst>
      </pc:sldChg>
      <pc:sldChg chg="addSp delSp add del mod">
        <pc:chgData name="Aske Walther Sørensen" userId="e41c343c-2cfd-4d4f-a1ac-9d1d143c8b84" providerId="ADAL" clId="{64272E93-841F-4AAB-B6B6-FD5BE5D9507A}" dt="2023-02-27T11:48:49.656" v="507" actId="47"/>
        <pc:sldMkLst>
          <pc:docMk/>
          <pc:sldMk cId="2233722093" sldId="1161"/>
        </pc:sldMkLst>
        <pc:spChg chg="add del">
          <ac:chgData name="Aske Walther Sørensen" userId="e41c343c-2cfd-4d4f-a1ac-9d1d143c8b84" providerId="ADAL" clId="{64272E93-841F-4AAB-B6B6-FD5BE5D9507A}" dt="2023-02-27T11:48:23.296" v="506" actId="22"/>
          <ac:spMkLst>
            <pc:docMk/>
            <pc:sldMk cId="2233722093" sldId="1161"/>
            <ac:spMk id="6" creationId="{61D6E7A9-BC7A-3CCC-49DB-CC3538ACDA36}"/>
          </ac:spMkLst>
        </pc:spChg>
      </pc:sldChg>
      <pc:sldChg chg="del">
        <pc:chgData name="Aske Walther Sørensen" userId="e41c343c-2cfd-4d4f-a1ac-9d1d143c8b84" providerId="ADAL" clId="{64272E93-841F-4AAB-B6B6-FD5BE5D9507A}" dt="2023-02-27T11:43:49.843" v="388" actId="47"/>
        <pc:sldMkLst>
          <pc:docMk/>
          <pc:sldMk cId="737081893" sldId="1162"/>
        </pc:sldMkLst>
      </pc:sldChg>
      <pc:sldChg chg="del">
        <pc:chgData name="Aske Walther Sørensen" userId="e41c343c-2cfd-4d4f-a1ac-9d1d143c8b84" providerId="ADAL" clId="{64272E93-841F-4AAB-B6B6-FD5BE5D9507A}" dt="2023-02-27T11:43:49.843" v="388" actId="47"/>
        <pc:sldMkLst>
          <pc:docMk/>
          <pc:sldMk cId="2559485912" sldId="1163"/>
        </pc:sldMkLst>
      </pc:sldChg>
      <pc:sldChg chg="del">
        <pc:chgData name="Aske Walther Sørensen" userId="e41c343c-2cfd-4d4f-a1ac-9d1d143c8b84" providerId="ADAL" clId="{64272E93-841F-4AAB-B6B6-FD5BE5D9507A}" dt="2023-02-27T11:43:49.843" v="388" actId="47"/>
        <pc:sldMkLst>
          <pc:docMk/>
          <pc:sldMk cId="4062277733" sldId="1164"/>
        </pc:sldMkLst>
      </pc:sldChg>
      <pc:sldChg chg="modSp new mod">
        <pc:chgData name="Aske Walther Sørensen" userId="e41c343c-2cfd-4d4f-a1ac-9d1d143c8b84" providerId="ADAL" clId="{64272E93-841F-4AAB-B6B6-FD5BE5D9507A}" dt="2023-02-27T11:06:19.595" v="41" actId="20577"/>
        <pc:sldMkLst>
          <pc:docMk/>
          <pc:sldMk cId="458230680" sldId="1165"/>
        </pc:sldMkLst>
        <pc:spChg chg="mod">
          <ac:chgData name="Aske Walther Sørensen" userId="e41c343c-2cfd-4d4f-a1ac-9d1d143c8b84" providerId="ADAL" clId="{64272E93-841F-4AAB-B6B6-FD5BE5D9507A}" dt="2023-02-27T11:06:19.595" v="41" actId="20577"/>
          <ac:spMkLst>
            <pc:docMk/>
            <pc:sldMk cId="458230680" sldId="1165"/>
            <ac:spMk id="2" creationId="{DA1354B6-F8DC-2071-020F-56B1E749D05D}"/>
          </ac:spMkLst>
        </pc:spChg>
      </pc:sldChg>
      <pc:sldChg chg="add del">
        <pc:chgData name="Aske Walther Sørensen" userId="e41c343c-2cfd-4d4f-a1ac-9d1d143c8b84" providerId="ADAL" clId="{64272E93-841F-4AAB-B6B6-FD5BE5D9507A}" dt="2023-02-27T11:05:13.207" v="2" actId="47"/>
        <pc:sldMkLst>
          <pc:docMk/>
          <pc:sldMk cId="2849886428" sldId="1165"/>
        </pc:sldMkLst>
      </pc:sldChg>
      <pc:sldChg chg="add del">
        <pc:chgData name="Aske Walther Sørensen" userId="e41c343c-2cfd-4d4f-a1ac-9d1d143c8b84" providerId="ADAL" clId="{64272E93-841F-4AAB-B6B6-FD5BE5D9507A}" dt="2023-02-27T11:05:13.207" v="2" actId="47"/>
        <pc:sldMkLst>
          <pc:docMk/>
          <pc:sldMk cId="750383007" sldId="1166"/>
        </pc:sldMkLst>
      </pc:sldChg>
      <pc:sldChg chg="modSp new mod">
        <pc:chgData name="Aske Walther Sørensen" userId="e41c343c-2cfd-4d4f-a1ac-9d1d143c8b84" providerId="ADAL" clId="{64272E93-841F-4AAB-B6B6-FD5BE5D9507A}" dt="2023-02-27T11:06:56.705" v="49" actId="20577"/>
        <pc:sldMkLst>
          <pc:docMk/>
          <pc:sldMk cId="3032164075" sldId="1166"/>
        </pc:sldMkLst>
        <pc:spChg chg="mod">
          <ac:chgData name="Aske Walther Sørensen" userId="e41c343c-2cfd-4d4f-a1ac-9d1d143c8b84" providerId="ADAL" clId="{64272E93-841F-4AAB-B6B6-FD5BE5D9507A}" dt="2023-02-27T11:06:56.705" v="49" actId="20577"/>
          <ac:spMkLst>
            <pc:docMk/>
            <pc:sldMk cId="3032164075" sldId="1166"/>
            <ac:spMk id="2" creationId="{1482102E-91E1-3F36-B3A9-818DEB2AA268}"/>
          </ac:spMkLst>
        </pc:spChg>
      </pc:sldChg>
      <pc:sldChg chg="add del">
        <pc:chgData name="Aske Walther Sørensen" userId="e41c343c-2cfd-4d4f-a1ac-9d1d143c8b84" providerId="ADAL" clId="{64272E93-841F-4AAB-B6B6-FD5BE5D9507A}" dt="2023-02-27T11:05:13.207" v="2" actId="47"/>
        <pc:sldMkLst>
          <pc:docMk/>
          <pc:sldMk cId="1653800051" sldId="1167"/>
        </pc:sldMkLst>
      </pc:sldChg>
      <pc:sldChg chg="modSp new mod ord">
        <pc:chgData name="Aske Walther Sørensen" userId="e41c343c-2cfd-4d4f-a1ac-9d1d143c8b84" providerId="ADAL" clId="{64272E93-841F-4AAB-B6B6-FD5BE5D9507A}" dt="2023-02-27T11:33:08.408" v="136" actId="20577"/>
        <pc:sldMkLst>
          <pc:docMk/>
          <pc:sldMk cId="1794076764" sldId="1167"/>
        </pc:sldMkLst>
        <pc:spChg chg="mod">
          <ac:chgData name="Aske Walther Sørensen" userId="e41c343c-2cfd-4d4f-a1ac-9d1d143c8b84" providerId="ADAL" clId="{64272E93-841F-4AAB-B6B6-FD5BE5D9507A}" dt="2023-02-27T11:33:08.408" v="136" actId="20577"/>
          <ac:spMkLst>
            <pc:docMk/>
            <pc:sldMk cId="1794076764" sldId="1167"/>
            <ac:spMk id="2" creationId="{CB945E0D-9110-6EC1-E208-652ADA434045}"/>
          </ac:spMkLst>
        </pc:spChg>
      </pc:sldChg>
      <pc:sldChg chg="addSp delSp modSp new mod">
        <pc:chgData name="Aske Walther Sørensen" userId="e41c343c-2cfd-4d4f-a1ac-9d1d143c8b84" providerId="ADAL" clId="{64272E93-841F-4AAB-B6B6-FD5BE5D9507A}" dt="2023-02-27T11:41:02.896" v="365" actId="6549"/>
        <pc:sldMkLst>
          <pc:docMk/>
          <pc:sldMk cId="1170993066" sldId="1168"/>
        </pc:sldMkLst>
        <pc:spChg chg="mod">
          <ac:chgData name="Aske Walther Sørensen" userId="e41c343c-2cfd-4d4f-a1ac-9d1d143c8b84" providerId="ADAL" clId="{64272E93-841F-4AAB-B6B6-FD5BE5D9507A}" dt="2023-02-27T11:34:53.949" v="291" actId="20577"/>
          <ac:spMkLst>
            <pc:docMk/>
            <pc:sldMk cId="1170993066" sldId="1168"/>
            <ac:spMk id="2" creationId="{EE58A707-426F-9BB0-379B-75C0C215A04F}"/>
          </ac:spMkLst>
        </pc:spChg>
        <pc:spChg chg="del">
          <ac:chgData name="Aske Walther Sørensen" userId="e41c343c-2cfd-4d4f-a1ac-9d1d143c8b84" providerId="ADAL" clId="{64272E93-841F-4AAB-B6B6-FD5BE5D9507A}" dt="2023-02-27T11:35:27.618" v="292"/>
          <ac:spMkLst>
            <pc:docMk/>
            <pc:sldMk cId="1170993066" sldId="1168"/>
            <ac:spMk id="3" creationId="{1C1E82F1-F989-5423-F24D-B06CD4544853}"/>
          </ac:spMkLst>
        </pc:spChg>
        <pc:spChg chg="mod">
          <ac:chgData name="Aske Walther Sørensen" userId="e41c343c-2cfd-4d4f-a1ac-9d1d143c8b84" providerId="ADAL" clId="{64272E93-841F-4AAB-B6B6-FD5BE5D9507A}" dt="2023-02-27T11:41:02.896" v="365" actId="6549"/>
          <ac:spMkLst>
            <pc:docMk/>
            <pc:sldMk cId="1170993066" sldId="1168"/>
            <ac:spMk id="4" creationId="{47C712C9-5C51-A407-1B8A-65ECC5ECAC87}"/>
          </ac:spMkLst>
        </pc:spChg>
        <pc:picChg chg="add mod">
          <ac:chgData name="Aske Walther Sørensen" userId="e41c343c-2cfd-4d4f-a1ac-9d1d143c8b84" providerId="ADAL" clId="{64272E93-841F-4AAB-B6B6-FD5BE5D9507A}" dt="2023-02-27T11:35:27.618" v="292"/>
          <ac:picMkLst>
            <pc:docMk/>
            <pc:sldMk cId="1170993066" sldId="1168"/>
            <ac:picMk id="7" creationId="{4A1D10D6-CAA2-1BFC-E164-20DC35F8A713}"/>
          </ac:picMkLst>
        </pc:picChg>
      </pc:sldChg>
      <pc:sldChg chg="addSp delSp modSp new mod">
        <pc:chgData name="Aske Walther Sørensen" userId="e41c343c-2cfd-4d4f-a1ac-9d1d143c8b84" providerId="ADAL" clId="{64272E93-841F-4AAB-B6B6-FD5BE5D9507A}" dt="2023-02-27T13:37:01.882" v="1329"/>
        <pc:sldMkLst>
          <pc:docMk/>
          <pc:sldMk cId="2006133447" sldId="1169"/>
        </pc:sldMkLst>
        <pc:spChg chg="mod">
          <ac:chgData name="Aske Walther Sørensen" userId="e41c343c-2cfd-4d4f-a1ac-9d1d143c8b84" providerId="ADAL" clId="{64272E93-841F-4AAB-B6B6-FD5BE5D9507A}" dt="2023-02-27T13:35:37.935" v="1317"/>
          <ac:spMkLst>
            <pc:docMk/>
            <pc:sldMk cId="2006133447" sldId="1169"/>
            <ac:spMk id="2" creationId="{3FB74B9D-2F10-E81F-2B79-91AA6A30CB13}"/>
          </ac:spMkLst>
        </pc:spChg>
        <pc:spChg chg="del">
          <ac:chgData name="Aske Walther Sørensen" userId="e41c343c-2cfd-4d4f-a1ac-9d1d143c8b84" providerId="ADAL" clId="{64272E93-841F-4AAB-B6B6-FD5BE5D9507A}" dt="2023-02-27T13:33:18.857" v="1255"/>
          <ac:spMkLst>
            <pc:docMk/>
            <pc:sldMk cId="2006133447" sldId="1169"/>
            <ac:spMk id="3" creationId="{1358DCFB-63D4-15C2-3CB7-47E8CC7482BA}"/>
          </ac:spMkLst>
        </pc:spChg>
        <pc:spChg chg="mod">
          <ac:chgData name="Aske Walther Sørensen" userId="e41c343c-2cfd-4d4f-a1ac-9d1d143c8b84" providerId="ADAL" clId="{64272E93-841F-4AAB-B6B6-FD5BE5D9507A}" dt="2023-02-27T13:06:25.114" v="1249" actId="20577"/>
          <ac:spMkLst>
            <pc:docMk/>
            <pc:sldMk cId="2006133447" sldId="1169"/>
            <ac:spMk id="4" creationId="{2AD9172D-68FA-3998-40EA-0DFDA3D2D3E2}"/>
          </ac:spMkLst>
        </pc:spChg>
        <pc:spChg chg="add del mod">
          <ac:chgData name="Aske Walther Sørensen" userId="e41c343c-2cfd-4d4f-a1ac-9d1d143c8b84" providerId="ADAL" clId="{64272E93-841F-4AAB-B6B6-FD5BE5D9507A}" dt="2023-02-27T13:35:41.805" v="1318" actId="478"/>
          <ac:spMkLst>
            <pc:docMk/>
            <pc:sldMk cId="2006133447" sldId="1169"/>
            <ac:spMk id="6" creationId="{A9D4F66C-FBF4-1044-E681-4AEBDE623D80}"/>
          </ac:spMkLst>
        </pc:spChg>
        <pc:spChg chg="add mod">
          <ac:chgData name="Aske Walther Sørensen" userId="e41c343c-2cfd-4d4f-a1ac-9d1d143c8b84" providerId="ADAL" clId="{64272E93-841F-4AAB-B6B6-FD5BE5D9507A}" dt="2023-02-27T13:36:32.221" v="1324" actId="1076"/>
          <ac:spMkLst>
            <pc:docMk/>
            <pc:sldMk cId="2006133447" sldId="1169"/>
            <ac:spMk id="12" creationId="{6DDBC0A2-A1E7-61ED-1A8A-F9F6492F8D0F}"/>
          </ac:spMkLst>
        </pc:spChg>
        <pc:graphicFrameChg chg="add mod">
          <ac:chgData name="Aske Walther Sørensen" userId="e41c343c-2cfd-4d4f-a1ac-9d1d143c8b84" providerId="ADAL" clId="{64272E93-841F-4AAB-B6B6-FD5BE5D9507A}" dt="2023-02-27T13:37:01.882" v="1329"/>
          <ac:graphicFrameMkLst>
            <pc:docMk/>
            <pc:sldMk cId="2006133447" sldId="1169"/>
            <ac:graphicFrameMk id="9" creationId="{D95F8719-BE5C-EE7F-315C-79F7CFF5C666}"/>
          </ac:graphicFrameMkLst>
        </pc:graphicFrameChg>
        <pc:picChg chg="add mod">
          <ac:chgData name="Aske Walther Sørensen" userId="e41c343c-2cfd-4d4f-a1ac-9d1d143c8b84" providerId="ADAL" clId="{64272E93-841F-4AAB-B6B6-FD5BE5D9507A}" dt="2023-02-27T13:33:18.857" v="1255"/>
          <ac:picMkLst>
            <pc:docMk/>
            <pc:sldMk cId="2006133447" sldId="1169"/>
            <ac:picMk id="11" creationId="{D0E6A489-0869-7B15-193D-D2698D59F6A9}"/>
          </ac:picMkLst>
        </pc:picChg>
      </pc:sldChg>
      <pc:sldMasterChg chg="add del addSldLayout delSldLayout">
        <pc:chgData name="Aske Walther Sørensen" userId="e41c343c-2cfd-4d4f-a1ac-9d1d143c8b84" providerId="ADAL" clId="{64272E93-841F-4AAB-B6B6-FD5BE5D9507A}" dt="2023-02-27T11:05:13.207" v="2" actId="47"/>
        <pc:sldMasterMkLst>
          <pc:docMk/>
          <pc:sldMasterMk cId="2580891303" sldId="2147483674"/>
        </pc:sldMasterMkLst>
        <pc:sldLayoutChg chg="add del">
          <pc:chgData name="Aske Walther Sørensen" userId="e41c343c-2cfd-4d4f-a1ac-9d1d143c8b84" providerId="ADAL" clId="{64272E93-841F-4AAB-B6B6-FD5BE5D9507A}" dt="2023-02-27T11:05:13.207" v="2" actId="47"/>
          <pc:sldLayoutMkLst>
            <pc:docMk/>
            <pc:sldMasterMk cId="2580891303" sldId="2147483674"/>
            <pc:sldLayoutMk cId="254241659" sldId="2147483675"/>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218144843" sldId="2147483676"/>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1657024268" sldId="2147483677"/>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289634079" sldId="2147483678"/>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2930461584" sldId="2147483679"/>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1253380076" sldId="2147483680"/>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962704232" sldId="2147483681"/>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2728238644" sldId="2147483682"/>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2505053296" sldId="2147483683"/>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588499915" sldId="2147483684"/>
          </pc:sldLayoutMkLst>
        </pc:sldLayoutChg>
        <pc:sldLayoutChg chg="add del">
          <pc:chgData name="Aske Walther Sørensen" userId="e41c343c-2cfd-4d4f-a1ac-9d1d143c8b84" providerId="ADAL" clId="{64272E93-841F-4AAB-B6B6-FD5BE5D9507A}" dt="2023-02-27T11:05:13.207" v="2" actId="47"/>
          <pc:sldLayoutMkLst>
            <pc:docMk/>
            <pc:sldMasterMk cId="2580891303" sldId="2147483674"/>
            <pc:sldLayoutMk cId="3578459657" sldId="2147483685"/>
          </pc:sldLayoutMkLst>
        </pc:sldLayoutChg>
      </pc:sldMasterChg>
    </pc:docChg>
  </pc:docChgLst>
  <pc:docChgLst>
    <pc:chgData name="Aske Walther Sørensen" userId="e41c343c-2cfd-4d4f-a1ac-9d1d143c8b84" providerId="ADAL" clId="{06608829-A018-4673-847C-266FB6232942}"/>
    <pc:docChg chg="delSld">
      <pc:chgData name="Aske Walther Sørensen" userId="e41c343c-2cfd-4d4f-a1ac-9d1d143c8b84" providerId="ADAL" clId="{06608829-A018-4673-847C-266FB6232942}" dt="2023-03-09T13:32:41.034" v="1" actId="47"/>
      <pc:docMkLst>
        <pc:docMk/>
      </pc:docMkLst>
      <pc:sldChg chg="del">
        <pc:chgData name="Aske Walther Sørensen" userId="e41c343c-2cfd-4d4f-a1ac-9d1d143c8b84" providerId="ADAL" clId="{06608829-A018-4673-847C-266FB6232942}" dt="2023-03-09T13:32:41.034" v="1" actId="47"/>
        <pc:sldMkLst>
          <pc:docMk/>
          <pc:sldMk cId="1692375237" sldId="355"/>
        </pc:sldMkLst>
      </pc:sldChg>
      <pc:sldChg chg="del">
        <pc:chgData name="Aske Walther Sørensen" userId="e41c343c-2cfd-4d4f-a1ac-9d1d143c8b84" providerId="ADAL" clId="{06608829-A018-4673-847C-266FB6232942}" dt="2023-03-09T13:32:41.034" v="1" actId="47"/>
        <pc:sldMkLst>
          <pc:docMk/>
          <pc:sldMk cId="1789122191" sldId="357"/>
        </pc:sldMkLst>
      </pc:sldChg>
      <pc:sldChg chg="del">
        <pc:chgData name="Aske Walther Sørensen" userId="e41c343c-2cfd-4d4f-a1ac-9d1d143c8b84" providerId="ADAL" clId="{06608829-A018-4673-847C-266FB6232942}" dt="2023-03-09T13:32:41.034" v="1" actId="47"/>
        <pc:sldMkLst>
          <pc:docMk/>
          <pc:sldMk cId="1611857611" sldId="358"/>
        </pc:sldMkLst>
      </pc:sldChg>
      <pc:sldChg chg="del">
        <pc:chgData name="Aske Walther Sørensen" userId="e41c343c-2cfd-4d4f-a1ac-9d1d143c8b84" providerId="ADAL" clId="{06608829-A018-4673-847C-266FB6232942}" dt="2023-03-09T13:32:41.034" v="1" actId="47"/>
        <pc:sldMkLst>
          <pc:docMk/>
          <pc:sldMk cId="3810873924" sldId="362"/>
        </pc:sldMkLst>
      </pc:sldChg>
      <pc:sldChg chg="del">
        <pc:chgData name="Aske Walther Sørensen" userId="e41c343c-2cfd-4d4f-a1ac-9d1d143c8b84" providerId="ADAL" clId="{06608829-A018-4673-847C-266FB6232942}" dt="2023-03-09T13:32:41.034" v="1" actId="47"/>
        <pc:sldMkLst>
          <pc:docMk/>
          <pc:sldMk cId="1743282843" sldId="380"/>
        </pc:sldMkLst>
      </pc:sldChg>
      <pc:sldChg chg="del">
        <pc:chgData name="Aske Walther Sørensen" userId="e41c343c-2cfd-4d4f-a1ac-9d1d143c8b84" providerId="ADAL" clId="{06608829-A018-4673-847C-266FB6232942}" dt="2023-03-09T13:32:41.034" v="1" actId="47"/>
        <pc:sldMkLst>
          <pc:docMk/>
          <pc:sldMk cId="3172726212" sldId="1002"/>
        </pc:sldMkLst>
      </pc:sldChg>
      <pc:sldChg chg="del">
        <pc:chgData name="Aske Walther Sørensen" userId="e41c343c-2cfd-4d4f-a1ac-9d1d143c8b84" providerId="ADAL" clId="{06608829-A018-4673-847C-266FB6232942}" dt="2023-03-09T13:32:31.355" v="0" actId="47"/>
        <pc:sldMkLst>
          <pc:docMk/>
          <pc:sldMk cId="1336503931" sldId="1019"/>
        </pc:sldMkLst>
      </pc:sldChg>
      <pc:sldChg chg="del">
        <pc:chgData name="Aske Walther Sørensen" userId="e41c343c-2cfd-4d4f-a1ac-9d1d143c8b84" providerId="ADAL" clId="{06608829-A018-4673-847C-266FB6232942}" dt="2023-03-09T13:32:31.355" v="0" actId="47"/>
        <pc:sldMkLst>
          <pc:docMk/>
          <pc:sldMk cId="163620445" sldId="10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76E45-7BE0-4867-BA05-12ADBF9B6FC9}" type="datetimeFigureOut">
              <a:rPr lang="da-DK" smtClean="0"/>
              <a:t>09-03-2023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C6C76-FDF3-4E82-BC35-ACF4CBA95B4E}" type="slidenum">
              <a:rPr lang="da-DK" smtClean="0"/>
              <a:t>‹nr.›</a:t>
            </a:fld>
            <a:endParaRPr lang="da-DK"/>
          </a:p>
        </p:txBody>
      </p:sp>
    </p:spTree>
    <p:extLst>
      <p:ext uri="{BB962C8B-B14F-4D97-AF65-F5344CB8AC3E}">
        <p14:creationId xmlns:p14="http://schemas.microsoft.com/office/powerpoint/2010/main" val="108457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1</a:t>
            </a:fld>
            <a:endParaRPr lang="da-DK"/>
          </a:p>
        </p:txBody>
      </p:sp>
    </p:spTree>
    <p:extLst>
      <p:ext uri="{BB962C8B-B14F-4D97-AF65-F5344CB8AC3E}">
        <p14:creationId xmlns:p14="http://schemas.microsoft.com/office/powerpoint/2010/main" val="325914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a:t>
            </a:fld>
            <a:endParaRPr lang="da-DK"/>
          </a:p>
        </p:txBody>
      </p:sp>
    </p:spTree>
    <p:extLst>
      <p:ext uri="{BB962C8B-B14F-4D97-AF65-F5344CB8AC3E}">
        <p14:creationId xmlns:p14="http://schemas.microsoft.com/office/powerpoint/2010/main" val="3954362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Nogle kommuner har været uenige i udmeldingen fra KOMBIT, og vi derfor i gang med at ”trykprøve det”</a:t>
            </a:r>
          </a:p>
        </p:txBody>
      </p:sp>
      <p:sp>
        <p:nvSpPr>
          <p:cNvPr id="4" name="Pladsholder til slidenummer 3"/>
          <p:cNvSpPr>
            <a:spLocks noGrp="1"/>
          </p:cNvSpPr>
          <p:nvPr>
            <p:ph type="sldNum" sz="quarter" idx="5"/>
          </p:nvPr>
        </p:nvSpPr>
        <p:spPr/>
        <p:txBody>
          <a:bodyPr/>
          <a:lstStyle/>
          <a:p>
            <a:fld id="{25EC6C76-FDF3-4E82-BC35-ACF4CBA95B4E}" type="slidenum">
              <a:rPr lang="da-DK" smtClean="0"/>
              <a:t>16</a:t>
            </a:fld>
            <a:endParaRPr lang="da-DK"/>
          </a:p>
        </p:txBody>
      </p:sp>
    </p:spTree>
    <p:extLst>
      <p:ext uri="{BB962C8B-B14F-4D97-AF65-F5344CB8AC3E}">
        <p14:creationId xmlns:p14="http://schemas.microsoft.com/office/powerpoint/2010/main" val="294410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https://www.kommunernespensionssystem.dk/meddelelse/navneaendring-paa-lis-filer/</a:t>
            </a:r>
          </a:p>
        </p:txBody>
      </p:sp>
      <p:sp>
        <p:nvSpPr>
          <p:cNvPr id="4" name="Pladsholder til slidenummer 3"/>
          <p:cNvSpPr>
            <a:spLocks noGrp="1"/>
          </p:cNvSpPr>
          <p:nvPr>
            <p:ph type="sldNum" sz="quarter" idx="5"/>
          </p:nvPr>
        </p:nvSpPr>
        <p:spPr/>
        <p:txBody>
          <a:bodyPr/>
          <a:lstStyle/>
          <a:p>
            <a:fld id="{25EC6C76-FDF3-4E82-BC35-ACF4CBA95B4E}" type="slidenum">
              <a:rPr lang="da-DK" smtClean="0"/>
              <a:t>36</a:t>
            </a:fld>
            <a:endParaRPr lang="da-DK"/>
          </a:p>
        </p:txBody>
      </p:sp>
    </p:spTree>
    <p:extLst>
      <p:ext uri="{BB962C8B-B14F-4D97-AF65-F5344CB8AC3E}">
        <p14:creationId xmlns:p14="http://schemas.microsoft.com/office/powerpoint/2010/main" val="57242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https://www.kommunernespensionssystem.dk/meddelelse/forkert-bopaelskommune-i-finansieringshistorikken/</a:t>
            </a:r>
          </a:p>
        </p:txBody>
      </p:sp>
      <p:sp>
        <p:nvSpPr>
          <p:cNvPr id="4" name="Pladsholder til slidenummer 3"/>
          <p:cNvSpPr>
            <a:spLocks noGrp="1"/>
          </p:cNvSpPr>
          <p:nvPr>
            <p:ph type="sldNum" sz="quarter" idx="5"/>
          </p:nvPr>
        </p:nvSpPr>
        <p:spPr/>
        <p:txBody>
          <a:bodyPr/>
          <a:lstStyle/>
          <a:p>
            <a:fld id="{25EC6C76-FDF3-4E82-BC35-ACF4CBA95B4E}" type="slidenum">
              <a:rPr lang="da-DK" smtClean="0"/>
              <a:t>37</a:t>
            </a:fld>
            <a:endParaRPr lang="da-DK"/>
          </a:p>
        </p:txBody>
      </p:sp>
    </p:spTree>
    <p:extLst>
      <p:ext uri="{BB962C8B-B14F-4D97-AF65-F5344CB8AC3E}">
        <p14:creationId xmlns:p14="http://schemas.microsoft.com/office/powerpoint/2010/main" val="412063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52</a:t>
            </a:fld>
            <a:endParaRPr lang="da-DK"/>
          </a:p>
        </p:txBody>
      </p:sp>
    </p:spTree>
    <p:extLst>
      <p:ext uri="{BB962C8B-B14F-4D97-AF65-F5344CB8AC3E}">
        <p14:creationId xmlns:p14="http://schemas.microsoft.com/office/powerpoint/2010/main" val="203469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53</a:t>
            </a:fld>
            <a:endParaRPr lang="da-DK"/>
          </a:p>
        </p:txBody>
      </p:sp>
    </p:spTree>
    <p:extLst>
      <p:ext uri="{BB962C8B-B14F-4D97-AF65-F5344CB8AC3E}">
        <p14:creationId xmlns:p14="http://schemas.microsoft.com/office/powerpoint/2010/main" val="244821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54</a:t>
            </a:fld>
            <a:endParaRPr lang="da-DK"/>
          </a:p>
        </p:txBody>
      </p:sp>
    </p:spTree>
    <p:extLst>
      <p:ext uri="{BB962C8B-B14F-4D97-AF65-F5344CB8AC3E}">
        <p14:creationId xmlns:p14="http://schemas.microsoft.com/office/powerpoint/2010/main" val="4045554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3/9/2023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3/9/2023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3/9/2023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5386-5A05-4A61-A5CD-88D877A8E3E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401C87FA-102B-45CA-B3B1-82CD5169B2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DF0FA5B8-7108-41F2-970E-81BB7948155E}"/>
              </a:ext>
            </a:extLst>
          </p:cNvPr>
          <p:cNvSpPr>
            <a:spLocks noGrp="1"/>
          </p:cNvSpPr>
          <p:nvPr>
            <p:ph type="dt" sz="half" idx="10"/>
          </p:nvPr>
        </p:nvSpPr>
        <p:spPr/>
        <p:txBody>
          <a:bodyPr/>
          <a:lstStyle/>
          <a:p>
            <a:fld id="{0F0550B4-2AE1-4D44-91D4-E5630670CFFD}" type="datetimeFigureOut">
              <a:rPr lang="da-DK" smtClean="0"/>
              <a:t>09-03-2023</a:t>
            </a:fld>
            <a:endParaRPr lang="da-DK"/>
          </a:p>
        </p:txBody>
      </p:sp>
      <p:sp>
        <p:nvSpPr>
          <p:cNvPr id="5" name="Footer Placeholder 4">
            <a:extLst>
              <a:ext uri="{FF2B5EF4-FFF2-40B4-BE49-F238E27FC236}">
                <a16:creationId xmlns:a16="http://schemas.microsoft.com/office/drawing/2014/main" id="{C15A45D8-CA85-4AF6-A0FE-E0131ADC0C8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7571366-27B3-488F-A52C-FAEA338E1B21}"/>
              </a:ext>
            </a:extLst>
          </p:cNvPr>
          <p:cNvSpPr>
            <a:spLocks noGrp="1"/>
          </p:cNvSpPr>
          <p:nvPr>
            <p:ph type="sldNum" sz="quarter" idx="12"/>
          </p:nvPr>
        </p:nvSpPr>
        <p:spPr/>
        <p:txBody>
          <a:bodyPr/>
          <a:lstStyle/>
          <a:p>
            <a:fld id="{62DF3041-10E3-4EEF-916B-8AF3CB2173B4}" type="slidenum">
              <a:rPr lang="da-DK" smtClean="0"/>
              <a:t>‹nr.›</a:t>
            </a:fld>
            <a:endParaRPr lang="da-DK"/>
          </a:p>
        </p:txBody>
      </p:sp>
    </p:spTree>
    <p:extLst>
      <p:ext uri="{BB962C8B-B14F-4D97-AF65-F5344CB8AC3E}">
        <p14:creationId xmlns:p14="http://schemas.microsoft.com/office/powerpoint/2010/main" val="287672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B8113-9A49-8818-0C60-FED1EE519C9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EAC7669-4A42-07CF-1161-B6AB46C3C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D25DC3C-EBDD-B26F-E9E8-5DC8857F04E7}"/>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DFD568EE-1E49-5D8F-B389-3047A2D4566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A1C7264-C560-06E3-9AF9-49A123E8FBD6}"/>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1013416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83077-E02C-DEE7-20CD-7F81792402E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6EB48FD-271B-A5B6-F323-35F581B73DD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B87EC12-CE1E-5717-16EB-AF425C3AC5FA}"/>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FE96FFEF-92BA-73BC-E609-F1F9172ECA5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F76E42-8A1D-2E2D-5FF7-4170740A8D1B}"/>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307342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106CC-A9C3-6518-5C13-77E2EE2FD43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5445D4-C99B-C475-AB86-C8B9BDB64C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3C8B869-630D-CCBD-4652-D5A90C65D1D0}"/>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910EEE1A-BCDD-4AA4-F60E-A8217E43E8D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F7B6591-D549-3402-0355-0D339FD25326}"/>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267547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90980-A6EB-C804-DD84-CDF81EDAAB6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77FD089-9974-3016-59A4-138120170BE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D52E863-2277-3E2C-173B-0C5A5989161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34AAF01-495E-A37C-D269-E0C79BDD6A01}"/>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6" name="Pladsholder til sidefod 5">
            <a:extLst>
              <a:ext uri="{FF2B5EF4-FFF2-40B4-BE49-F238E27FC236}">
                <a16:creationId xmlns:a16="http://schemas.microsoft.com/office/drawing/2014/main" id="{942A3C71-81A6-6937-B3ED-2BC3EC40CA1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18F0544-64C4-9F32-39CD-AA4D3F9AB216}"/>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206834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FCFBA-AA42-BD94-F930-45222AE3EE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1D77973-E002-F78D-26B6-CE417E625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5A809CE-02E7-62EF-605C-35D4731847B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1EB310F-5C35-DFA4-C45D-B71BEA844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2A09525-4531-E527-4CED-C2B28E586EE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B928E0F-E0D5-E153-B249-53481D48BF0F}"/>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8" name="Pladsholder til sidefod 7">
            <a:extLst>
              <a:ext uri="{FF2B5EF4-FFF2-40B4-BE49-F238E27FC236}">
                <a16:creationId xmlns:a16="http://schemas.microsoft.com/office/drawing/2014/main" id="{8692C972-8DFE-07B3-F534-E7F87108AF9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F7F14C4-BD50-6F9D-9642-A85A4A1C0B60}"/>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321551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D9BCD-7F95-6FCD-81F7-3DB087C96FA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3DE2711-C38A-F299-A627-536B9A3C95B3}"/>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4" name="Pladsholder til sidefod 3">
            <a:extLst>
              <a:ext uri="{FF2B5EF4-FFF2-40B4-BE49-F238E27FC236}">
                <a16:creationId xmlns:a16="http://schemas.microsoft.com/office/drawing/2014/main" id="{32034B95-4E67-F243-7EE5-8CF8D5743A0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BCDE44E-6CD0-05B1-303F-F04DEC6F1BE7}"/>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361241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A2CDFEA-47BB-BD01-59BD-FD5482D05F00}"/>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3" name="Pladsholder til sidefod 2">
            <a:extLst>
              <a:ext uri="{FF2B5EF4-FFF2-40B4-BE49-F238E27FC236}">
                <a16:creationId xmlns:a16="http://schemas.microsoft.com/office/drawing/2014/main" id="{00E20653-0EB0-7FD9-A42F-57F2EA17810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02CED9F-C58B-F6AB-EB4A-EC91BB1281B4}"/>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343675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846A0179-0B7F-4AA7-BF6B-D85CB361598C}" type="datetimeFigureOut">
              <a:rPr lang="en-US" dirty="0"/>
              <a:t>3/9/2023</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diasnummer 5"/>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76D84-A7F8-21C9-1B76-94FB856A79B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19D232C-A6BE-72CF-0AD5-3816364A3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70D5E10-E893-147D-723A-EB75336D2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8BADCA2-A6D6-B2DF-C2BF-AD44903C3E3A}"/>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6" name="Pladsholder til sidefod 5">
            <a:extLst>
              <a:ext uri="{FF2B5EF4-FFF2-40B4-BE49-F238E27FC236}">
                <a16:creationId xmlns:a16="http://schemas.microsoft.com/office/drawing/2014/main" id="{21069E5E-2055-9D9E-DA76-793B3B52E26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7784D5-601A-7F68-0FA6-9F99E4208598}"/>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1394990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B5731-D7A9-5C29-7C8A-8CB797F9C29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D23BE44-4A96-47CB-069B-CBF5AD7F2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0149B48-B3DE-5EC9-B2E4-49356CC5B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B381BF4-D172-7E7A-FFD8-571EB1B31268}"/>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6" name="Pladsholder til sidefod 5">
            <a:extLst>
              <a:ext uri="{FF2B5EF4-FFF2-40B4-BE49-F238E27FC236}">
                <a16:creationId xmlns:a16="http://schemas.microsoft.com/office/drawing/2014/main" id="{090697A4-D509-C9AC-DC9F-12D1D219454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FD4D0AF-8818-8558-082C-ED291FADCD2D}"/>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735800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3152B-17D8-9A2D-642B-6934BADB488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1169154-113F-3E3C-BCF9-56B3C07580A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943195E-EBF9-ECDC-57F6-3457B8516A38}"/>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62730B04-4E6F-DC20-3D08-8ECE29DCD20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98FF847-C560-BAEF-570D-09808C31119F}"/>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2762860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ECEDF26-A668-0F39-C113-5528F728EB9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AD77C24-803B-0832-E38B-398AAF444EC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1113767-FA0C-C5E1-EFDD-97E5DC55F9BA}"/>
              </a:ext>
            </a:extLst>
          </p:cNvPr>
          <p:cNvSpPr>
            <a:spLocks noGrp="1"/>
          </p:cNvSpPr>
          <p:nvPr>
            <p:ph type="dt" sz="half" idx="10"/>
          </p:nvPr>
        </p:nvSpPr>
        <p:spPr/>
        <p:txBody>
          <a:body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B0879728-407B-7E86-FBB4-0FD49FE93E5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457F8F7-118A-323A-E05B-FE63F582F942}"/>
              </a:ext>
            </a:extLst>
          </p:cNvPr>
          <p:cNvSpPr>
            <a:spLocks noGrp="1"/>
          </p:cNvSpPr>
          <p:nvPr>
            <p:ph type="sldNum" sz="quarter" idx="12"/>
          </p:nvPr>
        </p:nvSpPr>
        <p:spPr/>
        <p:txBody>
          <a:bodyPr/>
          <a:lstStyle/>
          <a:p>
            <a:fld id="{CA27C0D9-DD74-4EFC-86FB-49402464A302}" type="slidenum">
              <a:rPr lang="da-DK" smtClean="0"/>
              <a:t>‹nr.›</a:t>
            </a:fld>
            <a:endParaRPr lang="da-DK"/>
          </a:p>
        </p:txBody>
      </p:sp>
    </p:spTree>
    <p:extLst>
      <p:ext uri="{BB962C8B-B14F-4D97-AF65-F5344CB8AC3E}">
        <p14:creationId xmlns:p14="http://schemas.microsoft.com/office/powerpoint/2010/main" val="76614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3/9/2023</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3/9/2023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3/9/2023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46A0179-0B7F-4AA7-BF6B-D85CB361598C}" type="datetimeFigureOut">
              <a:rPr lang="en-US" dirty="0"/>
              <a:t>3/9/2023</a:t>
            </a:fld>
            <a:endParaRPr lang="en-US" dirty="0"/>
          </a:p>
        </p:txBody>
      </p:sp>
      <p:sp>
        <p:nvSpPr>
          <p:cNvPr id="3" name="Pladsholder til sidefod 2"/>
          <p:cNvSpPr>
            <a:spLocks noGrp="1"/>
          </p:cNvSpPr>
          <p:nvPr>
            <p:ph type="ftr" sz="quarter" idx="11"/>
          </p:nvPr>
        </p:nvSpPr>
        <p:spPr/>
        <p:txBody>
          <a:bodyPr/>
          <a:lstStyle/>
          <a:p>
            <a:endParaRPr lang="en-US" dirty="0"/>
          </a:p>
        </p:txBody>
      </p:sp>
      <p:sp>
        <p:nvSpPr>
          <p:cNvPr id="4" name="Pladsholder til diasnummer 3"/>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t" anchorCtr="0"/>
          <a:lstStyle>
            <a:lvl1pPr algn="l">
              <a:tabLst/>
              <a:defRPr sz="16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3/9/2023</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846A0179-0B7F-4AA7-BF6B-D85CB361598C}" type="datetimeFigureOut">
              <a:rPr lang="en-US" dirty="0"/>
              <a:t>3/9/2023</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endParaRPr lang="en-US" dirty="0"/>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74E22A33-96DC-4C2E-AB13-0BE35979BFC0}"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3/9/2023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t" anchorCtr="0"/>
          <a:lstStyle>
            <a:lvl1pPr>
              <a:defRPr sz="1600" baseline="0"/>
            </a:lvl1pPr>
          </a:lstStyle>
          <a:p>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846A0179-0B7F-4AA7-BF6B-D85CB361598C}" type="datetimeFigureOut">
              <a:rPr lang="en-US" dirty="0"/>
              <a:t>3/9/2023</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endParaRPr lang="en-US" dirty="0"/>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74E22A33-96DC-4C2E-AB13-0BE35979BFC0}" type="slidenum">
              <a:rPr lang="en-US" dirty="0"/>
              <a:t>‹nr.›</a:t>
            </a:fld>
            <a:endParaRPr lang="en-US" dirty="0"/>
          </a:p>
        </p:txBody>
      </p:sp>
      <p:pic>
        <p:nvPicPr>
          <p:cNvPr id="1026" name="Picture 2" descr="C:\Users\kg\Desktop\KOMBIT\_Version 0.1\KOMBIT_payoff_cmyk.e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E101963-67B2-939B-E673-A8E0846CDD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065B3FD-BCD5-F795-F837-66860964F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A8FD42A-0D3A-7B23-85EB-34C87E1D1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F8610-F09F-4E39-BE5A-EBEAAAEDD3D4}" type="datetimeFigureOut">
              <a:rPr lang="da-DK" smtClean="0"/>
              <a:t>09-03-2023</a:t>
            </a:fld>
            <a:endParaRPr lang="da-DK"/>
          </a:p>
        </p:txBody>
      </p:sp>
      <p:sp>
        <p:nvSpPr>
          <p:cNvPr id="5" name="Pladsholder til sidefod 4">
            <a:extLst>
              <a:ext uri="{FF2B5EF4-FFF2-40B4-BE49-F238E27FC236}">
                <a16:creationId xmlns:a16="http://schemas.microsoft.com/office/drawing/2014/main" id="{8A135333-74F8-130C-D75F-4D00612C9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8F98EFE-5EE0-DDB7-C970-1F95F8EC59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7C0D9-DD74-4EFC-86FB-49402464A302}" type="slidenum">
              <a:rPr lang="da-DK" smtClean="0"/>
              <a:t>‹nr.›</a:t>
            </a:fld>
            <a:endParaRPr lang="da-DK"/>
          </a:p>
        </p:txBody>
      </p:sp>
    </p:spTree>
    <p:extLst>
      <p:ext uri="{BB962C8B-B14F-4D97-AF65-F5344CB8AC3E}">
        <p14:creationId xmlns:p14="http://schemas.microsoft.com/office/powerpoint/2010/main" val="34182190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7.w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mailto:KP@kombit.dk" TargetMode="External"/><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kommunernespensionssystem.dk/meddelelse/navneaendring-paa-lis-filer/"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g"/><Relationship Id="rId1" Type="http://schemas.openxmlformats.org/officeDocument/2006/relationships/slideLayout" Target="../slideLayouts/slideLayout10.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66.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share-komm.kombit.dk/P0136/Delte%20dokumenter/Forms/KLIKopgaver%20og%20bilag%20KP.aspx" TargetMode="Externa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share-komm.kombit.dk/P0136/Delte%20dokumenter/Forms/%C3%A6ndrings%C3%B8nsker.aspx"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hare-komm.kombit.dk/P0136/Delte%20dokumenter/Forms/%C3%A6ndrings%C3%B8nsker.aspx"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7115A-5883-4276-BE3B-9F786ED6CF49}"/>
              </a:ext>
            </a:extLst>
          </p:cNvPr>
          <p:cNvSpPr>
            <a:spLocks noGrp="1"/>
          </p:cNvSpPr>
          <p:nvPr>
            <p:ph type="ctrTitle"/>
          </p:nvPr>
        </p:nvSpPr>
        <p:spPr/>
        <p:txBody>
          <a:bodyPr/>
          <a:lstStyle/>
          <a:p>
            <a:r>
              <a:rPr lang="da-DK" dirty="0"/>
              <a:t>Statusmøde (uge 10)</a:t>
            </a:r>
          </a:p>
        </p:txBody>
      </p:sp>
      <p:sp>
        <p:nvSpPr>
          <p:cNvPr id="3" name="Undertitel 2">
            <a:extLst>
              <a:ext uri="{FF2B5EF4-FFF2-40B4-BE49-F238E27FC236}">
                <a16:creationId xmlns:a16="http://schemas.microsoft.com/office/drawing/2014/main" id="{D57DC9FE-B0B0-4479-BDE6-F993C7CF0D4E}"/>
              </a:ext>
            </a:extLst>
          </p:cNvPr>
          <p:cNvSpPr>
            <a:spLocks noGrp="1"/>
          </p:cNvSpPr>
          <p:nvPr>
            <p:ph type="subTitle" idx="1"/>
          </p:nvPr>
        </p:nvSpPr>
        <p:spPr/>
        <p:txBody>
          <a:bodyPr/>
          <a:lstStyle/>
          <a:p>
            <a:r>
              <a:rPr lang="da-DK" dirty="0"/>
              <a:t>Aske Walther Sørensen / Implementering</a:t>
            </a:r>
          </a:p>
        </p:txBody>
      </p:sp>
    </p:spTree>
    <p:extLst>
      <p:ext uri="{BB962C8B-B14F-4D97-AF65-F5344CB8AC3E}">
        <p14:creationId xmlns:p14="http://schemas.microsoft.com/office/powerpoint/2010/main" val="199774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96CE4-65EE-08FB-4FFC-C503E580B567}"/>
              </a:ext>
            </a:extLst>
          </p:cNvPr>
          <p:cNvSpPr>
            <a:spLocks noGrp="1"/>
          </p:cNvSpPr>
          <p:nvPr>
            <p:ph type="title"/>
          </p:nvPr>
        </p:nvSpPr>
        <p:spPr/>
        <p:txBody>
          <a:bodyPr/>
          <a:lstStyle/>
          <a:p>
            <a:r>
              <a:rPr lang="da-DK" dirty="0"/>
              <a:t>Efterlysning af input - BTU</a:t>
            </a:r>
          </a:p>
        </p:txBody>
      </p:sp>
      <p:sp>
        <p:nvSpPr>
          <p:cNvPr id="3" name="Pladsholder til tekst 2">
            <a:extLst>
              <a:ext uri="{FF2B5EF4-FFF2-40B4-BE49-F238E27FC236}">
                <a16:creationId xmlns:a16="http://schemas.microsoft.com/office/drawing/2014/main" id="{717142B4-BEC6-587C-9F47-8E9ECD4D250B}"/>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72460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347FB-2D88-D645-40AC-C95701687AA4}"/>
              </a:ext>
            </a:extLst>
          </p:cNvPr>
          <p:cNvSpPr>
            <a:spLocks noGrp="1"/>
          </p:cNvSpPr>
          <p:nvPr>
            <p:ph type="title"/>
          </p:nvPr>
        </p:nvSpPr>
        <p:spPr/>
        <p:txBody>
          <a:bodyPr/>
          <a:lstStyle/>
          <a:p>
            <a:r>
              <a:rPr lang="da-DK" dirty="0"/>
              <a:t>Systemets hastighed (</a:t>
            </a:r>
            <a:r>
              <a:rPr lang="da-DK" dirty="0" err="1"/>
              <a:t>svartider</a:t>
            </a:r>
            <a:r>
              <a:rPr lang="da-DK" dirty="0"/>
              <a:t>)</a:t>
            </a:r>
          </a:p>
        </p:txBody>
      </p:sp>
      <p:pic>
        <p:nvPicPr>
          <p:cNvPr id="7" name="Pladsholder til billede 6">
            <a:extLst>
              <a:ext uri="{FF2B5EF4-FFF2-40B4-BE49-F238E27FC236}">
                <a16:creationId xmlns:a16="http://schemas.microsoft.com/office/drawing/2014/main" id="{4B3C0272-4EDB-4916-1027-FCB692F36CBF}"/>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A1DA74E-122E-1485-CD21-F3FD31911CE2}"/>
              </a:ext>
            </a:extLst>
          </p:cNvPr>
          <p:cNvSpPr>
            <a:spLocks noGrp="1"/>
          </p:cNvSpPr>
          <p:nvPr>
            <p:ph type="body" sz="quarter" idx="14"/>
          </p:nvPr>
        </p:nvSpPr>
        <p:spPr/>
        <p:txBody>
          <a:bodyPr/>
          <a:lstStyle/>
          <a:p>
            <a:r>
              <a:rPr lang="da-DK" dirty="0"/>
              <a:t>Nogle kommuner oplever at KP er langsomt. </a:t>
            </a:r>
          </a:p>
          <a:p>
            <a:endParaRPr lang="da-DK" dirty="0"/>
          </a:p>
          <a:p>
            <a:r>
              <a:rPr lang="da-DK" dirty="0"/>
              <a:t>Vi efterlyser kommuner, som er villige til at demonstrere de </a:t>
            </a:r>
            <a:r>
              <a:rPr lang="da-DK" dirty="0" err="1"/>
              <a:t>svartider</a:t>
            </a:r>
            <a:r>
              <a:rPr lang="da-DK" dirty="0"/>
              <a:t> de oplever. </a:t>
            </a:r>
          </a:p>
          <a:p>
            <a:endParaRPr lang="da-DK" dirty="0"/>
          </a:p>
          <a:p>
            <a:r>
              <a:rPr lang="da-DK" dirty="0"/>
              <a:t>KOMBIT vil gerne besøge 3-4 kommuner, for at observere </a:t>
            </a:r>
            <a:r>
              <a:rPr lang="da-DK" dirty="0" err="1"/>
              <a:t>svartider</a:t>
            </a:r>
            <a:r>
              <a:rPr lang="da-DK" dirty="0"/>
              <a:t> i KP hos jer. </a:t>
            </a:r>
          </a:p>
          <a:p>
            <a:endParaRPr lang="da-DK" dirty="0"/>
          </a:p>
          <a:p>
            <a:r>
              <a:rPr lang="da-DK" dirty="0"/>
              <a:t>Skriv til </a:t>
            </a:r>
            <a:r>
              <a:rPr lang="da-DK" dirty="0">
                <a:hlinkClick r:id="rId3"/>
              </a:rPr>
              <a:t>KP@kombit.dk</a:t>
            </a:r>
            <a:r>
              <a:rPr lang="da-DK" dirty="0"/>
              <a:t> </a:t>
            </a:r>
          </a:p>
        </p:txBody>
      </p:sp>
      <p:sp>
        <p:nvSpPr>
          <p:cNvPr id="5" name="Pladsholder til tekst 4">
            <a:extLst>
              <a:ext uri="{FF2B5EF4-FFF2-40B4-BE49-F238E27FC236}">
                <a16:creationId xmlns:a16="http://schemas.microsoft.com/office/drawing/2014/main" id="{9A97C983-EA73-0732-A15D-1DA7CA9302A9}"/>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99311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CB0A8-6FB9-DBE6-CE6F-4CE2547C627E}"/>
              </a:ext>
            </a:extLst>
          </p:cNvPr>
          <p:cNvSpPr>
            <a:spLocks noGrp="1"/>
          </p:cNvSpPr>
          <p:nvPr>
            <p:ph type="title"/>
          </p:nvPr>
        </p:nvSpPr>
        <p:spPr/>
        <p:txBody>
          <a:bodyPr/>
          <a:lstStyle/>
          <a:p>
            <a:r>
              <a:rPr lang="da-DK" dirty="0"/>
              <a:t>Antal klik</a:t>
            </a:r>
          </a:p>
        </p:txBody>
      </p:sp>
      <p:pic>
        <p:nvPicPr>
          <p:cNvPr id="7" name="Pladsholder til billede 6">
            <a:extLst>
              <a:ext uri="{FF2B5EF4-FFF2-40B4-BE49-F238E27FC236}">
                <a16:creationId xmlns:a16="http://schemas.microsoft.com/office/drawing/2014/main" id="{5A0D2F17-5339-E7EA-5512-80A6433AFE9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D4D0A967-E294-A014-4607-97519FCF4914}"/>
              </a:ext>
            </a:extLst>
          </p:cNvPr>
          <p:cNvSpPr>
            <a:spLocks noGrp="1"/>
          </p:cNvSpPr>
          <p:nvPr>
            <p:ph type="body" sz="quarter" idx="14"/>
          </p:nvPr>
        </p:nvSpPr>
        <p:spPr/>
        <p:txBody>
          <a:bodyPr/>
          <a:lstStyle/>
          <a:p>
            <a:r>
              <a:rPr lang="da-DK" dirty="0"/>
              <a:t>Vi efterlyser specifikke eksempler på, hvor der er for mange klik i KP Basis. </a:t>
            </a:r>
          </a:p>
          <a:p>
            <a:endParaRPr lang="da-DK" dirty="0"/>
          </a:p>
          <a:p>
            <a:r>
              <a:rPr lang="da-DK" dirty="0"/>
              <a:t>Send jeres eksempler til </a:t>
            </a:r>
            <a:r>
              <a:rPr lang="da-DK" dirty="0">
                <a:hlinkClick r:id="rId3"/>
              </a:rPr>
              <a:t>kp@kombit.dk</a:t>
            </a:r>
            <a:r>
              <a:rPr lang="da-DK" dirty="0"/>
              <a:t> med screenshots og beskrivelse af, hvad det er, der gør, at der er for mange klik i netop det tilfælde, du indberetter.</a:t>
            </a:r>
          </a:p>
          <a:p>
            <a:endParaRPr lang="da-DK" dirty="0"/>
          </a:p>
        </p:txBody>
      </p:sp>
      <p:sp>
        <p:nvSpPr>
          <p:cNvPr id="5" name="Pladsholder til tekst 4">
            <a:extLst>
              <a:ext uri="{FF2B5EF4-FFF2-40B4-BE49-F238E27FC236}">
                <a16:creationId xmlns:a16="http://schemas.microsoft.com/office/drawing/2014/main" id="{39357F55-3B1A-E690-B46A-D97D075B735E}"/>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0439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45E0D-9110-6EC1-E208-652ADA434045}"/>
              </a:ext>
            </a:extLst>
          </p:cNvPr>
          <p:cNvSpPr>
            <a:spLocks noGrp="1"/>
          </p:cNvSpPr>
          <p:nvPr>
            <p:ph type="title"/>
          </p:nvPr>
        </p:nvSpPr>
        <p:spPr/>
        <p:txBody>
          <a:bodyPr/>
          <a:lstStyle/>
          <a:p>
            <a:r>
              <a:rPr lang="da-DK" dirty="0"/>
              <a:t>Understøttelse af enkeltsagsprincippet</a:t>
            </a:r>
          </a:p>
        </p:txBody>
      </p:sp>
      <p:sp>
        <p:nvSpPr>
          <p:cNvPr id="3" name="Pladsholder til tekst 2">
            <a:extLst>
              <a:ext uri="{FF2B5EF4-FFF2-40B4-BE49-F238E27FC236}">
                <a16:creationId xmlns:a16="http://schemas.microsoft.com/office/drawing/2014/main" id="{E4CCE7A0-5F03-A2B8-587A-2683B2C0FA5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79407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8A707-426F-9BB0-379B-75C0C215A04F}"/>
              </a:ext>
            </a:extLst>
          </p:cNvPr>
          <p:cNvSpPr>
            <a:spLocks noGrp="1"/>
          </p:cNvSpPr>
          <p:nvPr>
            <p:ph type="title"/>
          </p:nvPr>
        </p:nvSpPr>
        <p:spPr/>
        <p:txBody>
          <a:bodyPr/>
          <a:lstStyle/>
          <a:p>
            <a:r>
              <a:rPr lang="da-DK" dirty="0"/>
              <a:t>Én ydelse = én bevilling</a:t>
            </a:r>
          </a:p>
        </p:txBody>
      </p:sp>
      <p:pic>
        <p:nvPicPr>
          <p:cNvPr id="7" name="Pladsholder til billede 6">
            <a:extLst>
              <a:ext uri="{FF2B5EF4-FFF2-40B4-BE49-F238E27FC236}">
                <a16:creationId xmlns:a16="http://schemas.microsoft.com/office/drawing/2014/main" id="{4A1D10D6-CAA2-1BFC-E164-20DC35F8A713}"/>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47C712C9-5C51-A407-1B8A-65ECC5ECAC87}"/>
              </a:ext>
            </a:extLst>
          </p:cNvPr>
          <p:cNvSpPr>
            <a:spLocks noGrp="1"/>
          </p:cNvSpPr>
          <p:nvPr>
            <p:ph type="body" sz="quarter" idx="14"/>
          </p:nvPr>
        </p:nvSpPr>
        <p:spPr/>
        <p:txBody>
          <a:bodyPr/>
          <a:lstStyle/>
          <a:p>
            <a:r>
              <a:rPr lang="da-DK" dirty="0" err="1"/>
              <a:t>KPs</a:t>
            </a:r>
            <a:r>
              <a:rPr lang="da-DK" dirty="0"/>
              <a:t> understøttelse af enkeltsagsprincippet bliver udvidet med release 3.0 til maj</a:t>
            </a:r>
          </a:p>
          <a:p>
            <a:pPr marL="342900" indent="-342900">
              <a:buFontTx/>
              <a:buChar char="-"/>
            </a:pPr>
            <a:r>
              <a:rPr lang="da-DK" dirty="0"/>
              <a:t>3 nye sagstyper til udvidet helbredstillæg)</a:t>
            </a:r>
          </a:p>
          <a:p>
            <a:pPr marL="342900" indent="-342900">
              <a:buFontTx/>
              <a:buChar char="-"/>
            </a:pPr>
            <a:endParaRPr lang="da-DK" dirty="0"/>
          </a:p>
          <a:p>
            <a:r>
              <a:rPr lang="da-DK" dirty="0"/>
              <a:t>I dag kan I bruge sagstitlen til at præcisere, hvad bevillingen omhandler. </a:t>
            </a:r>
          </a:p>
          <a:p>
            <a:endParaRPr lang="da-DK" dirty="0"/>
          </a:p>
          <a:p>
            <a:r>
              <a:rPr lang="da-DK" dirty="0"/>
              <a:t>Vi anbefaler, at I allerede i dag arbejder ud fra enkeltsagsprincippet både ved udvidet og almindelige helbredstillæg. </a:t>
            </a:r>
          </a:p>
        </p:txBody>
      </p:sp>
      <p:sp>
        <p:nvSpPr>
          <p:cNvPr id="5" name="Pladsholder til tekst 4">
            <a:extLst>
              <a:ext uri="{FF2B5EF4-FFF2-40B4-BE49-F238E27FC236}">
                <a16:creationId xmlns:a16="http://schemas.microsoft.com/office/drawing/2014/main" id="{05817E11-DA4C-524C-98A6-5510EF7327B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17099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6D457-70E3-5DA9-AA4C-BCB854E0BC4A}"/>
              </a:ext>
            </a:extLst>
          </p:cNvPr>
          <p:cNvSpPr>
            <a:spLocks noGrp="1"/>
          </p:cNvSpPr>
          <p:nvPr>
            <p:ph type="title"/>
          </p:nvPr>
        </p:nvSpPr>
        <p:spPr/>
        <p:txBody>
          <a:bodyPr/>
          <a:lstStyle/>
          <a:p>
            <a:r>
              <a:rPr lang="da-DK" dirty="0"/>
              <a:t>Spørgsmål til helbredstillægskort</a:t>
            </a:r>
          </a:p>
        </p:txBody>
      </p:sp>
      <p:sp>
        <p:nvSpPr>
          <p:cNvPr id="3" name="Pladsholder til tekst 2">
            <a:extLst>
              <a:ext uri="{FF2B5EF4-FFF2-40B4-BE49-F238E27FC236}">
                <a16:creationId xmlns:a16="http://schemas.microsoft.com/office/drawing/2014/main" id="{924A60C5-4882-4BD2-ABB2-D576FD4CBBC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59817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4B9D-2F10-E81F-2B79-91AA6A30CB13}"/>
              </a:ext>
            </a:extLst>
          </p:cNvPr>
          <p:cNvSpPr>
            <a:spLocks noGrp="1"/>
          </p:cNvSpPr>
          <p:nvPr>
            <p:ph type="title"/>
          </p:nvPr>
        </p:nvSpPr>
        <p:spPr/>
        <p:txBody>
          <a:bodyPr/>
          <a:lstStyle/>
          <a:p>
            <a:r>
              <a:rPr lang="da-DK" dirty="0"/>
              <a:t>Spørgsmål til helbredstillægskort</a:t>
            </a:r>
          </a:p>
        </p:txBody>
      </p:sp>
      <p:pic>
        <p:nvPicPr>
          <p:cNvPr id="11" name="Pladsholder til billede 10">
            <a:extLst>
              <a:ext uri="{FF2B5EF4-FFF2-40B4-BE49-F238E27FC236}">
                <a16:creationId xmlns:a16="http://schemas.microsoft.com/office/drawing/2014/main" id="{D0E6A489-0869-7B15-193D-D2698D59F6A9}"/>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2AD9172D-68FA-3998-40EA-0DFDA3D2D3E2}"/>
              </a:ext>
            </a:extLst>
          </p:cNvPr>
          <p:cNvSpPr>
            <a:spLocks noGrp="1"/>
          </p:cNvSpPr>
          <p:nvPr>
            <p:ph type="body" sz="quarter" idx="14"/>
          </p:nvPr>
        </p:nvSpPr>
        <p:spPr/>
        <p:txBody>
          <a:bodyPr/>
          <a:lstStyle/>
          <a:p>
            <a:r>
              <a:rPr lang="da-DK" dirty="0"/>
              <a:t>KOMBIT har modtaget flere ens spørgsmål angående helbredstillægskortet:</a:t>
            </a:r>
          </a:p>
          <a:p>
            <a:pPr marL="457200" indent="-457200">
              <a:buAutoNum type="arabicPeriod"/>
            </a:pPr>
            <a:r>
              <a:rPr lang="da-DK" dirty="0"/>
              <a:t>Stop af helbredstillægskort – formueændringer</a:t>
            </a:r>
          </a:p>
          <a:p>
            <a:pPr marL="457200" indent="-457200">
              <a:buAutoNum type="arabicPeriod"/>
            </a:pPr>
            <a:r>
              <a:rPr lang="da-DK" dirty="0"/>
              <a:t>UDK – godkendelse af formueopdatering</a:t>
            </a:r>
          </a:p>
          <a:p>
            <a:pPr marL="457200" indent="-457200">
              <a:buAutoNum type="arabicPeriod"/>
            </a:pPr>
            <a:r>
              <a:rPr lang="da-DK" dirty="0"/>
              <a:t>Rapport – for høj formue</a:t>
            </a:r>
          </a:p>
          <a:p>
            <a:pPr marL="457200" indent="-457200">
              <a:buAutoNum type="arabicPeriod"/>
            </a:pPr>
            <a:r>
              <a:rPr lang="da-DK" dirty="0"/>
              <a:t>Opdatering af formueoplysninger i KP</a:t>
            </a:r>
          </a:p>
          <a:p>
            <a:pPr marL="457200" indent="-457200">
              <a:buAutoNum type="arabicPeriod"/>
            </a:pPr>
            <a:r>
              <a:rPr lang="da-DK" dirty="0"/>
              <a:t>Stop sag – d.d. / tilbage i tid</a:t>
            </a:r>
          </a:p>
          <a:p>
            <a:pPr marL="457200" indent="-457200">
              <a:buAutoNum type="arabicPeriod"/>
            </a:pPr>
            <a:r>
              <a:rPr lang="da-DK" dirty="0"/>
              <a:t>Genudskrivning af eksisterende helbredskort</a:t>
            </a:r>
          </a:p>
          <a:p>
            <a:pPr marL="457200" indent="-457200">
              <a:buAutoNum type="arabicPeriod"/>
            </a:pPr>
            <a:r>
              <a:rPr lang="da-DK" dirty="0"/>
              <a:t>Ret bevilling – helbredstillægsprocent forsvinder ikke</a:t>
            </a:r>
          </a:p>
          <a:p>
            <a:pPr marL="457200" indent="-457200">
              <a:buAutoNum type="arabicPeriod"/>
            </a:pPr>
            <a:r>
              <a:rPr lang="da-DK" dirty="0"/>
              <a:t>Udsnit fra relevant lovgivning og vejledninger</a:t>
            </a:r>
          </a:p>
          <a:p>
            <a:endParaRPr lang="da-DK" dirty="0"/>
          </a:p>
        </p:txBody>
      </p:sp>
      <p:sp>
        <p:nvSpPr>
          <p:cNvPr id="5" name="Pladsholder til tekst 4">
            <a:extLst>
              <a:ext uri="{FF2B5EF4-FFF2-40B4-BE49-F238E27FC236}">
                <a16:creationId xmlns:a16="http://schemas.microsoft.com/office/drawing/2014/main" id="{8AEA5FBD-4A82-995B-151A-1E8A7E37719D}"/>
              </a:ext>
            </a:extLst>
          </p:cNvPr>
          <p:cNvSpPr>
            <a:spLocks noGrp="1"/>
          </p:cNvSpPr>
          <p:nvPr>
            <p:ph type="body" sz="quarter" idx="15"/>
          </p:nvPr>
        </p:nvSpPr>
        <p:spPr/>
        <p:txBody>
          <a:bodyPr/>
          <a:lstStyle/>
          <a:p>
            <a:endParaRPr lang="da-DK"/>
          </a:p>
        </p:txBody>
      </p:sp>
      <p:graphicFrame>
        <p:nvGraphicFramePr>
          <p:cNvPr id="9" name="Objekt 8">
            <a:extLst>
              <a:ext uri="{FF2B5EF4-FFF2-40B4-BE49-F238E27FC236}">
                <a16:creationId xmlns:a16="http://schemas.microsoft.com/office/drawing/2014/main" id="{D95F8719-BE5C-EE7F-315C-79F7CFF5C666}"/>
              </a:ext>
            </a:extLst>
          </p:cNvPr>
          <p:cNvGraphicFramePr>
            <a:graphicFrameLocks noChangeAspect="1"/>
          </p:cNvGraphicFramePr>
          <p:nvPr>
            <p:extLst>
              <p:ext uri="{D42A27DB-BD31-4B8C-83A1-F6EECF244321}">
                <p14:modId xmlns:p14="http://schemas.microsoft.com/office/powerpoint/2010/main" val="4192439129"/>
              </p:ext>
            </p:extLst>
          </p:nvPr>
        </p:nvGraphicFramePr>
        <p:xfrm>
          <a:off x="7569722" y="2838886"/>
          <a:ext cx="3638746" cy="3209172"/>
        </p:xfrm>
        <a:graphic>
          <a:graphicData uri="http://schemas.openxmlformats.org/presentationml/2006/ole">
            <mc:AlternateContent xmlns:mc="http://schemas.openxmlformats.org/markup-compatibility/2006">
              <mc:Choice xmlns:v="urn:schemas-microsoft-com:vml" Requires="v">
                <p:oleObj name="Document" showAsIcon="1" r:id="rId4" imgW="914400" imgH="806400" progId="Word.Document.12">
                  <p:embed/>
                </p:oleObj>
              </mc:Choice>
              <mc:Fallback>
                <p:oleObj name="Document" showAsIcon="1" r:id="rId4" imgW="914400" imgH="806400" progId="Word.Document.12">
                  <p:embed/>
                  <p:pic>
                    <p:nvPicPr>
                      <p:cNvPr id="9" name="Objekt 8">
                        <a:extLst>
                          <a:ext uri="{FF2B5EF4-FFF2-40B4-BE49-F238E27FC236}">
                            <a16:creationId xmlns:a16="http://schemas.microsoft.com/office/drawing/2014/main" id="{D95F8719-BE5C-EE7F-315C-79F7CFF5C666}"/>
                          </a:ext>
                        </a:extLst>
                      </p:cNvPr>
                      <p:cNvPicPr/>
                      <p:nvPr/>
                    </p:nvPicPr>
                    <p:blipFill>
                      <a:blip r:embed="rId5"/>
                      <a:stretch>
                        <a:fillRect/>
                      </a:stretch>
                    </p:blipFill>
                    <p:spPr>
                      <a:xfrm>
                        <a:off x="7569722" y="2838886"/>
                        <a:ext cx="3638746" cy="3209172"/>
                      </a:xfrm>
                      <a:prstGeom prst="rect">
                        <a:avLst/>
                      </a:prstGeom>
                    </p:spPr>
                  </p:pic>
                </p:oleObj>
              </mc:Fallback>
            </mc:AlternateContent>
          </a:graphicData>
        </a:graphic>
      </p:graphicFrame>
      <p:sp>
        <p:nvSpPr>
          <p:cNvPr id="12" name="Tekstfelt 11">
            <a:extLst>
              <a:ext uri="{FF2B5EF4-FFF2-40B4-BE49-F238E27FC236}">
                <a16:creationId xmlns:a16="http://schemas.microsoft.com/office/drawing/2014/main" id="{6DDBC0A2-A1E7-61ED-1A8A-F9F6492F8D0F}"/>
              </a:ext>
            </a:extLst>
          </p:cNvPr>
          <p:cNvSpPr txBox="1"/>
          <p:nvPr/>
        </p:nvSpPr>
        <p:spPr>
          <a:xfrm>
            <a:off x="6718301" y="1583532"/>
            <a:ext cx="3638746" cy="830997"/>
          </a:xfrm>
          <a:prstGeom prst="rect">
            <a:avLst/>
          </a:prstGeom>
          <a:solidFill>
            <a:schemeClr val="accent5"/>
          </a:solidFill>
        </p:spPr>
        <p:txBody>
          <a:bodyPr wrap="square" rtlCol="0">
            <a:spAutoFit/>
          </a:bodyPr>
          <a:lstStyle/>
          <a:p>
            <a:r>
              <a:rPr lang="da-DK" sz="2400" dirty="0">
                <a:solidFill>
                  <a:schemeClr val="bg1"/>
                </a:solidFill>
                <a:latin typeface="Trebuchet MS" panose="020B0603020202020204" pitchFamily="34" charset="0"/>
              </a:rPr>
              <a:t>Læs hele mailen ved at dobbeltklikke på ikonet:</a:t>
            </a:r>
          </a:p>
        </p:txBody>
      </p:sp>
    </p:spTree>
    <p:extLst>
      <p:ext uri="{BB962C8B-B14F-4D97-AF65-F5344CB8AC3E}">
        <p14:creationId xmlns:p14="http://schemas.microsoft.com/office/powerpoint/2010/main" val="200613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354B6-F8DC-2071-020F-56B1E749D05D}"/>
              </a:ext>
            </a:extLst>
          </p:cNvPr>
          <p:cNvSpPr>
            <a:spLocks noGrp="1"/>
          </p:cNvSpPr>
          <p:nvPr>
            <p:ph type="title"/>
          </p:nvPr>
        </p:nvSpPr>
        <p:spPr/>
        <p:txBody>
          <a:bodyPr/>
          <a:lstStyle/>
          <a:p>
            <a:r>
              <a:rPr lang="da-DK" dirty="0"/>
              <a:t>Brevkoncept / principper</a:t>
            </a:r>
          </a:p>
        </p:txBody>
      </p:sp>
      <p:sp>
        <p:nvSpPr>
          <p:cNvPr id="3" name="Pladsholder til tekst 2">
            <a:extLst>
              <a:ext uri="{FF2B5EF4-FFF2-40B4-BE49-F238E27FC236}">
                <a16:creationId xmlns:a16="http://schemas.microsoft.com/office/drawing/2014/main" id="{ABB3C361-CB8F-DB7A-3246-773B661F3EE5}"/>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5823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9AD6D61-2563-3AF1-15DC-DA445B35E376}"/>
              </a:ext>
            </a:extLst>
          </p:cNvPr>
          <p:cNvSpPr>
            <a:spLocks noGrp="1"/>
          </p:cNvSpPr>
          <p:nvPr>
            <p:ph type="ctrTitle"/>
          </p:nvPr>
        </p:nvSpPr>
        <p:spPr>
          <a:xfrm>
            <a:off x="1537097" y="1428750"/>
            <a:ext cx="9117807" cy="2105026"/>
          </a:xfrm>
        </p:spPr>
        <p:txBody>
          <a:bodyPr>
            <a:normAutofit/>
          </a:bodyPr>
          <a:lstStyle/>
          <a:p>
            <a:r>
              <a:rPr lang="da-DK" dirty="0"/>
              <a:t>Breve i KP</a:t>
            </a:r>
          </a:p>
        </p:txBody>
      </p:sp>
      <p:cxnSp>
        <p:nvCxnSpPr>
          <p:cNvPr id="11" name="Straight Connector 1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50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lede 39" descr="Et billede, der indeholder tekst, person, mand, arbejder&#10;&#10;Automatisk genereret beskrivelse">
            <a:extLst>
              <a:ext uri="{FF2B5EF4-FFF2-40B4-BE49-F238E27FC236}">
                <a16:creationId xmlns:a16="http://schemas.microsoft.com/office/drawing/2014/main" id="{AA76EB09-BB57-611C-7A24-D0B5CFC2C1D9}"/>
              </a:ext>
            </a:extLst>
          </p:cNvPr>
          <p:cNvPicPr>
            <a:picLocks noChangeAspect="1"/>
          </p:cNvPicPr>
          <p:nvPr/>
        </p:nvPicPr>
        <p:blipFill>
          <a:blip r:embed="rId2"/>
          <a:stretch>
            <a:fillRect/>
          </a:stretch>
        </p:blipFill>
        <p:spPr>
          <a:xfrm>
            <a:off x="4907561" y="2580485"/>
            <a:ext cx="2035776" cy="1399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Tekstfelt 30">
            <a:extLst>
              <a:ext uri="{FF2B5EF4-FFF2-40B4-BE49-F238E27FC236}">
                <a16:creationId xmlns:a16="http://schemas.microsoft.com/office/drawing/2014/main" id="{9E1FC518-F654-DDD6-AB80-0435E6461C6B}"/>
              </a:ext>
            </a:extLst>
          </p:cNvPr>
          <p:cNvSpPr txBox="1"/>
          <p:nvPr/>
        </p:nvSpPr>
        <p:spPr>
          <a:xfrm>
            <a:off x="7378678" y="1938094"/>
            <a:ext cx="4107180"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målrettet til den enkelte borger</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42" name="Lige pilforbindelse 41">
            <a:extLst>
              <a:ext uri="{FF2B5EF4-FFF2-40B4-BE49-F238E27FC236}">
                <a16:creationId xmlns:a16="http://schemas.microsoft.com/office/drawing/2014/main" id="{726BCED2-108C-5B68-623D-C91F28D183B2}"/>
              </a:ext>
            </a:extLst>
          </p:cNvPr>
          <p:cNvCxnSpPr>
            <a:cxnSpLocks/>
            <a:stCxn id="41" idx="1"/>
            <a:endCxn id="40" idx="7"/>
          </p:cNvCxnSpPr>
          <p:nvPr/>
        </p:nvCxnSpPr>
        <p:spPr>
          <a:xfrm flipH="1">
            <a:off x="6645205" y="2094419"/>
            <a:ext cx="733473" cy="6910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Tekstfelt 43">
            <a:extLst>
              <a:ext uri="{FF2B5EF4-FFF2-40B4-BE49-F238E27FC236}">
                <a16:creationId xmlns:a16="http://schemas.microsoft.com/office/drawing/2014/main" id="{7BC39018-63BC-1D02-4F57-AB9C0E420674}"/>
              </a:ext>
            </a:extLst>
          </p:cNvPr>
          <p:cNvSpPr txBox="1"/>
          <p:nvPr/>
        </p:nvSpPr>
        <p:spPr>
          <a:xfrm>
            <a:off x="8153422" y="3133136"/>
            <a:ext cx="3098011" cy="3126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aktivet og konkret</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45" name="Lige pilforbindelse 44">
            <a:extLst>
              <a:ext uri="{FF2B5EF4-FFF2-40B4-BE49-F238E27FC236}">
                <a16:creationId xmlns:a16="http://schemas.microsoft.com/office/drawing/2014/main" id="{E43E87A0-41CF-F5A2-9508-A89AFB1183A5}"/>
              </a:ext>
            </a:extLst>
          </p:cNvPr>
          <p:cNvCxnSpPr>
            <a:cxnSpLocks/>
            <a:stCxn id="44" idx="1"/>
            <a:endCxn id="40" idx="6"/>
          </p:cNvCxnSpPr>
          <p:nvPr/>
        </p:nvCxnSpPr>
        <p:spPr>
          <a:xfrm flipH="1" flipV="1">
            <a:off x="6943337" y="3280257"/>
            <a:ext cx="1210085" cy="92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0" name="Tekstfelt 7">
            <a:extLst>
              <a:ext uri="{FF2B5EF4-FFF2-40B4-BE49-F238E27FC236}">
                <a16:creationId xmlns:a16="http://schemas.microsoft.com/office/drawing/2014/main" id="{E110D1F3-64C0-E58A-3673-8F0DF5B3B168}"/>
              </a:ext>
            </a:extLst>
          </p:cNvPr>
          <p:cNvSpPr txBox="1"/>
          <p:nvPr/>
        </p:nvSpPr>
        <p:spPr>
          <a:xfrm>
            <a:off x="7378678" y="4310392"/>
            <a:ext cx="3218000"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ikke passivt som f.eks. du bedes</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51" name="Lige pilforbindelse 50">
            <a:extLst>
              <a:ext uri="{FF2B5EF4-FFF2-40B4-BE49-F238E27FC236}">
                <a16:creationId xmlns:a16="http://schemas.microsoft.com/office/drawing/2014/main" id="{92EE286E-5CC7-914E-961D-9B2967D4B464}"/>
              </a:ext>
            </a:extLst>
          </p:cNvPr>
          <p:cNvCxnSpPr>
            <a:cxnSpLocks/>
            <a:stCxn id="50" idx="1"/>
            <a:endCxn id="40" idx="5"/>
          </p:cNvCxnSpPr>
          <p:nvPr/>
        </p:nvCxnSpPr>
        <p:spPr>
          <a:xfrm flipH="1" flipV="1">
            <a:off x="6645205" y="3775070"/>
            <a:ext cx="733473" cy="691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2" name="Tekstfelt 29">
            <a:extLst>
              <a:ext uri="{FF2B5EF4-FFF2-40B4-BE49-F238E27FC236}">
                <a16:creationId xmlns:a16="http://schemas.microsoft.com/office/drawing/2014/main" id="{08BD05C1-4F30-7CA8-A0D1-7FD59802C981}"/>
              </a:ext>
            </a:extLst>
          </p:cNvPr>
          <p:cNvSpPr txBox="1"/>
          <p:nvPr/>
        </p:nvSpPr>
        <p:spPr>
          <a:xfrm>
            <a:off x="4562881" y="5221440"/>
            <a:ext cx="2725136" cy="3126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korte og klare sætninger</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53" name="Lige pilforbindelse 52">
            <a:extLst>
              <a:ext uri="{FF2B5EF4-FFF2-40B4-BE49-F238E27FC236}">
                <a16:creationId xmlns:a16="http://schemas.microsoft.com/office/drawing/2014/main" id="{F22A64F9-4140-52FA-90ED-8865F157CC00}"/>
              </a:ext>
            </a:extLst>
          </p:cNvPr>
          <p:cNvCxnSpPr>
            <a:cxnSpLocks/>
            <a:stCxn id="52" idx="0"/>
            <a:endCxn id="40" idx="4"/>
          </p:cNvCxnSpPr>
          <p:nvPr/>
        </p:nvCxnSpPr>
        <p:spPr>
          <a:xfrm flipV="1">
            <a:off x="5925449" y="3980028"/>
            <a:ext cx="0" cy="12414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8" name="Tekstfelt 31">
            <a:extLst>
              <a:ext uri="{FF2B5EF4-FFF2-40B4-BE49-F238E27FC236}">
                <a16:creationId xmlns:a16="http://schemas.microsoft.com/office/drawing/2014/main" id="{994F0188-2234-8256-5DD5-3759CF82319B}"/>
              </a:ext>
            </a:extLst>
          </p:cNvPr>
          <p:cNvSpPr txBox="1"/>
          <p:nvPr/>
        </p:nvSpPr>
        <p:spPr>
          <a:xfrm>
            <a:off x="3158523" y="4310392"/>
            <a:ext cx="1265403"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‘du’</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59" name="Lige pilforbindelse 58">
            <a:extLst>
              <a:ext uri="{FF2B5EF4-FFF2-40B4-BE49-F238E27FC236}">
                <a16:creationId xmlns:a16="http://schemas.microsoft.com/office/drawing/2014/main" id="{8A016099-CD7E-47E5-4030-E6D0E2BF3569}"/>
              </a:ext>
            </a:extLst>
          </p:cNvPr>
          <p:cNvCxnSpPr>
            <a:cxnSpLocks/>
            <a:stCxn id="58" idx="3"/>
            <a:endCxn id="40" idx="3"/>
          </p:cNvCxnSpPr>
          <p:nvPr/>
        </p:nvCxnSpPr>
        <p:spPr>
          <a:xfrm flipV="1">
            <a:off x="4423926" y="3775070"/>
            <a:ext cx="781767" cy="691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0" name="Tekstfelt 33">
            <a:extLst>
              <a:ext uri="{FF2B5EF4-FFF2-40B4-BE49-F238E27FC236}">
                <a16:creationId xmlns:a16="http://schemas.microsoft.com/office/drawing/2014/main" id="{590149CA-75DE-4FC0-79D7-1648372A0FD1}"/>
              </a:ext>
            </a:extLst>
          </p:cNvPr>
          <p:cNvSpPr txBox="1"/>
          <p:nvPr/>
        </p:nvSpPr>
        <p:spPr>
          <a:xfrm>
            <a:off x="1839938" y="3122362"/>
            <a:ext cx="1739689"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ikke ‘Kære’</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61" name="Lige pilforbindelse 60">
            <a:extLst>
              <a:ext uri="{FF2B5EF4-FFF2-40B4-BE49-F238E27FC236}">
                <a16:creationId xmlns:a16="http://schemas.microsoft.com/office/drawing/2014/main" id="{45561824-AAA0-31CB-E077-9A5B86366A4C}"/>
              </a:ext>
            </a:extLst>
          </p:cNvPr>
          <p:cNvCxnSpPr>
            <a:cxnSpLocks/>
            <a:stCxn id="60" idx="3"/>
            <a:endCxn id="40" idx="2"/>
          </p:cNvCxnSpPr>
          <p:nvPr/>
        </p:nvCxnSpPr>
        <p:spPr>
          <a:xfrm>
            <a:off x="3579627" y="3278687"/>
            <a:ext cx="1327934" cy="1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3" name="Lige pilforbindelse 82">
            <a:extLst>
              <a:ext uri="{FF2B5EF4-FFF2-40B4-BE49-F238E27FC236}">
                <a16:creationId xmlns:a16="http://schemas.microsoft.com/office/drawing/2014/main" id="{B5C8B545-2A98-F221-06F3-5D53416D7E7D}"/>
              </a:ext>
            </a:extLst>
          </p:cNvPr>
          <p:cNvCxnSpPr>
            <a:cxnSpLocks/>
            <a:stCxn id="84" idx="3"/>
            <a:endCxn id="40" idx="1"/>
          </p:cNvCxnSpPr>
          <p:nvPr/>
        </p:nvCxnSpPr>
        <p:spPr>
          <a:xfrm>
            <a:off x="4412746" y="2087746"/>
            <a:ext cx="792947" cy="6976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4" name="Tekstfelt 34">
            <a:extLst>
              <a:ext uri="{FF2B5EF4-FFF2-40B4-BE49-F238E27FC236}">
                <a16:creationId xmlns:a16="http://schemas.microsoft.com/office/drawing/2014/main" id="{5EFF96DB-518F-B283-F577-9A44B1E27ABE}"/>
              </a:ext>
            </a:extLst>
          </p:cNvPr>
          <p:cNvSpPr txBox="1"/>
          <p:nvPr/>
        </p:nvSpPr>
        <p:spPr>
          <a:xfrm>
            <a:off x="1006817" y="1931421"/>
            <a:ext cx="3405929"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følger retningslinjerne fra ankestyrelsen</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8" name="Tekstfelt 5">
            <a:extLst>
              <a:ext uri="{FF2B5EF4-FFF2-40B4-BE49-F238E27FC236}">
                <a16:creationId xmlns:a16="http://schemas.microsoft.com/office/drawing/2014/main" id="{030B4425-1F49-D50E-6A1A-467C8684F5AF}"/>
              </a:ext>
            </a:extLst>
          </p:cNvPr>
          <p:cNvSpPr txBox="1"/>
          <p:nvPr/>
        </p:nvSpPr>
        <p:spPr>
          <a:xfrm>
            <a:off x="4664279" y="1209455"/>
            <a:ext cx="2539848" cy="3126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 skriver med borger i centrum</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89" name="Lige pilforbindelse 88">
            <a:extLst>
              <a:ext uri="{FF2B5EF4-FFF2-40B4-BE49-F238E27FC236}">
                <a16:creationId xmlns:a16="http://schemas.microsoft.com/office/drawing/2014/main" id="{2EFBC046-1F96-2397-8F56-ABA9AA63C7DF}"/>
              </a:ext>
            </a:extLst>
          </p:cNvPr>
          <p:cNvCxnSpPr>
            <a:cxnSpLocks/>
            <a:stCxn id="88" idx="2"/>
            <a:endCxn id="40" idx="0"/>
          </p:cNvCxnSpPr>
          <p:nvPr/>
        </p:nvCxnSpPr>
        <p:spPr>
          <a:xfrm flipH="1">
            <a:off x="5925449" y="1522105"/>
            <a:ext cx="8754" cy="10583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3" name="Titel 1">
            <a:extLst>
              <a:ext uri="{FF2B5EF4-FFF2-40B4-BE49-F238E27FC236}">
                <a16:creationId xmlns:a16="http://schemas.microsoft.com/office/drawing/2014/main" id="{959619E6-4C68-C971-CEEE-FC43C40D9242}"/>
              </a:ext>
            </a:extLst>
          </p:cNvPr>
          <p:cNvSpPr txBox="1">
            <a:spLocks/>
          </p:cNvSpPr>
          <p:nvPr/>
        </p:nvSpPr>
        <p:spPr>
          <a:xfrm>
            <a:off x="997592" y="266289"/>
            <a:ext cx="3909969" cy="5766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rPr>
              <a:t>Sprogpolitik i KP</a:t>
            </a:r>
          </a:p>
        </p:txBody>
      </p:sp>
    </p:spTree>
    <p:extLst>
      <p:ext uri="{BB962C8B-B14F-4D97-AF65-F5344CB8AC3E}">
        <p14:creationId xmlns:p14="http://schemas.microsoft.com/office/powerpoint/2010/main" val="101016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r>
              <a:rPr lang="da-DK" dirty="0"/>
              <a:t>Da vi er mange, skal du som udgangspunkt holde kamera og mikrofon slukket</a:t>
            </a:r>
          </a:p>
          <a:p>
            <a:pPr marL="342900" indent="-342900">
              <a:buFontTx/>
              <a:buChar char="-"/>
            </a:pPr>
            <a:endParaRPr lang="da-DK" dirty="0"/>
          </a:p>
          <a:p>
            <a:endParaRPr lang="da-DK" dirty="0"/>
          </a:p>
          <a:p>
            <a:endParaRPr lang="da-DK" dirty="0"/>
          </a:p>
          <a:p>
            <a:endParaRPr lang="da-DK" dirty="0"/>
          </a:p>
          <a:p>
            <a:r>
              <a:rPr kumimoji="0" lang="da-DK" sz="2400" b="0" i="0" u="none" strike="noStrike" kern="1200" cap="none" spc="0" normalizeH="0" baseline="0" noProof="0" dirty="0">
                <a:ln>
                  <a:noFill/>
                </a:ln>
                <a:effectLst/>
                <a:uLnTx/>
                <a:uFillTx/>
                <a:latin typeface="Trebuchet MS" panose="020B0603020202020204" pitchFamily="34" charset="0"/>
                <a:ea typeface="+mn-ea"/>
                <a:cs typeface="+mn-cs"/>
              </a:rPr>
              <a:t>Ræk hånden op og tænd mikrofon og kamera, når du har spørgsmål</a:t>
            </a:r>
          </a:p>
          <a:p>
            <a:endParaRPr lang="da-DK" dirty="0"/>
          </a:p>
          <a:p>
            <a:endParaRPr lang="da-DK" dirty="0"/>
          </a:p>
          <a:p>
            <a:endParaRPr lang="da-DK" dirty="0"/>
          </a:p>
          <a:p>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744" y="2270993"/>
            <a:ext cx="705008" cy="705008"/>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3019" y="2281035"/>
            <a:ext cx="705008" cy="705008"/>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563019"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1983" y="4234503"/>
            <a:ext cx="725091" cy="725091"/>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524" y="4254586"/>
            <a:ext cx="725091" cy="725091"/>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7074" y="4254586"/>
            <a:ext cx="705008" cy="705008"/>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741744"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841248" y="2898648"/>
            <a:ext cx="4892040" cy="32095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j-ea"/>
                <a:cs typeface="+mj-cs"/>
              </a:rPr>
              <a:t>Opbygning af brev i KP</a:t>
            </a:r>
          </a:p>
        </p:txBody>
      </p:sp>
      <p:cxnSp>
        <p:nvCxnSpPr>
          <p:cNvPr id="139" name="Straight Connector 138">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Billede 17">
            <a:extLst>
              <a:ext uri="{FF2B5EF4-FFF2-40B4-BE49-F238E27FC236}">
                <a16:creationId xmlns:a16="http://schemas.microsoft.com/office/drawing/2014/main" id="{193EF5F0-2117-52C3-2309-B4C98ED17B1A}"/>
              </a:ext>
            </a:extLst>
          </p:cNvPr>
          <p:cNvPicPr>
            <a:picLocks noChangeAspect="1"/>
          </p:cNvPicPr>
          <p:nvPr/>
        </p:nvPicPr>
        <p:blipFill>
          <a:blip r:embed="rId2"/>
          <a:stretch>
            <a:fillRect/>
          </a:stretch>
        </p:blipFill>
        <p:spPr>
          <a:xfrm>
            <a:off x="7682987" y="571499"/>
            <a:ext cx="1914524" cy="5715000"/>
          </a:xfrm>
          <a:prstGeom prst="rect">
            <a:avLst/>
          </a:prstGeom>
        </p:spPr>
      </p:pic>
      <p:sp>
        <p:nvSpPr>
          <p:cNvPr id="19" name="Højre klammeparentes 18">
            <a:extLst>
              <a:ext uri="{FF2B5EF4-FFF2-40B4-BE49-F238E27FC236}">
                <a16:creationId xmlns:a16="http://schemas.microsoft.com/office/drawing/2014/main" id="{9CC2E759-BD16-FAD5-40C3-206ECBB2C7D8}"/>
              </a:ext>
            </a:extLst>
          </p:cNvPr>
          <p:cNvSpPr/>
          <p:nvPr/>
        </p:nvSpPr>
        <p:spPr>
          <a:xfrm>
            <a:off x="9672506" y="604007"/>
            <a:ext cx="360711" cy="4219663"/>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øjre klammeparentes 20">
            <a:extLst>
              <a:ext uri="{FF2B5EF4-FFF2-40B4-BE49-F238E27FC236}">
                <a16:creationId xmlns:a16="http://schemas.microsoft.com/office/drawing/2014/main" id="{4DFE1383-206E-F9C1-0E75-FE9AFBE2FCDF}"/>
              </a:ext>
            </a:extLst>
          </p:cNvPr>
          <p:cNvSpPr/>
          <p:nvPr/>
        </p:nvSpPr>
        <p:spPr>
          <a:xfrm>
            <a:off x="9672506" y="4823670"/>
            <a:ext cx="360711" cy="1462829"/>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kstfelt 21">
            <a:extLst>
              <a:ext uri="{FF2B5EF4-FFF2-40B4-BE49-F238E27FC236}">
                <a16:creationId xmlns:a16="http://schemas.microsoft.com/office/drawing/2014/main" id="{33056A5C-A884-323F-AEAE-3568F3382F85}"/>
              </a:ext>
            </a:extLst>
          </p:cNvPr>
          <p:cNvSpPr txBox="1"/>
          <p:nvPr/>
        </p:nvSpPr>
        <p:spPr>
          <a:xfrm>
            <a:off x="10335363" y="2529172"/>
            <a:ext cx="11157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Side 1</a:t>
            </a:r>
          </a:p>
        </p:txBody>
      </p:sp>
      <p:sp>
        <p:nvSpPr>
          <p:cNvPr id="23" name="Tekstfelt 22">
            <a:extLst>
              <a:ext uri="{FF2B5EF4-FFF2-40B4-BE49-F238E27FC236}">
                <a16:creationId xmlns:a16="http://schemas.microsoft.com/office/drawing/2014/main" id="{CDDCFE41-78AC-E9AA-A3C0-2633195991AA}"/>
              </a:ext>
            </a:extLst>
          </p:cNvPr>
          <p:cNvSpPr txBox="1"/>
          <p:nvPr/>
        </p:nvSpPr>
        <p:spPr>
          <a:xfrm>
            <a:off x="10335363" y="5427677"/>
            <a:ext cx="11157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Fra side 2 </a:t>
            </a:r>
          </a:p>
        </p:txBody>
      </p:sp>
    </p:spTree>
    <p:extLst>
      <p:ext uri="{BB962C8B-B14F-4D97-AF65-F5344CB8AC3E}">
        <p14:creationId xmlns:p14="http://schemas.microsoft.com/office/powerpoint/2010/main" val="396221941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742950" y="742951"/>
            <a:ext cx="3543824" cy="4962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da-DK"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Overskriften</a:t>
            </a: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skal tydeligt signalere hvad det handler om. </a:t>
            </a:r>
          </a:p>
        </p:txBody>
      </p:sp>
      <p:sp>
        <p:nvSpPr>
          <p:cNvPr id="2" name="Tekstfelt 1">
            <a:extLst>
              <a:ext uri="{FF2B5EF4-FFF2-40B4-BE49-F238E27FC236}">
                <a16:creationId xmlns:a16="http://schemas.microsoft.com/office/drawing/2014/main" id="{925DA71B-2E2D-2E44-38EF-EF5F0F758962}"/>
              </a:ext>
            </a:extLst>
          </p:cNvPr>
          <p:cNvSpPr txBox="1"/>
          <p:nvPr/>
        </p:nvSpPr>
        <p:spPr>
          <a:xfrm>
            <a:off x="5473816" y="2006374"/>
            <a:ext cx="6094602"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 mangler oplysninger fra dig.</a:t>
            </a:r>
          </a:p>
        </p:txBody>
      </p:sp>
      <p:sp>
        <p:nvSpPr>
          <p:cNvPr id="3" name="Tekstfelt 2">
            <a:extLst>
              <a:ext uri="{FF2B5EF4-FFF2-40B4-BE49-F238E27FC236}">
                <a16:creationId xmlns:a16="http://schemas.microsoft.com/office/drawing/2014/main" id="{895B91EC-8D52-B9FC-EEA4-639049350B92}"/>
              </a:ext>
            </a:extLst>
          </p:cNvPr>
          <p:cNvSpPr txBox="1"/>
          <p:nvPr/>
        </p:nvSpPr>
        <p:spPr>
          <a:xfrm>
            <a:off x="5473816" y="3370510"/>
            <a:ext cx="57527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Du er ikke berettiget til helbredstillægskort</a:t>
            </a:r>
            <a:endParaRPr kumimoji="0" lang="da-DK"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13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742950" y="742951"/>
            <a:ext cx="3543824" cy="4962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Vi skriver en kort </a:t>
            </a:r>
            <a:r>
              <a:rPr kumimoji="0" lang="da-DK"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indledning</a:t>
            </a: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der fortæller hvorfor vi skriver til borger.</a:t>
            </a:r>
          </a:p>
        </p:txBody>
      </p:sp>
      <p:sp>
        <p:nvSpPr>
          <p:cNvPr id="5" name="Tekstfelt 4">
            <a:extLst>
              <a:ext uri="{FF2B5EF4-FFF2-40B4-BE49-F238E27FC236}">
                <a16:creationId xmlns:a16="http://schemas.microsoft.com/office/drawing/2014/main" id="{38CB27DB-17BB-FC85-714D-7279449A65A4}"/>
              </a:ext>
            </a:extLst>
          </p:cNvPr>
          <p:cNvSpPr txBox="1"/>
          <p:nvPr/>
        </p:nvSpPr>
        <p:spPr>
          <a:xfrm>
            <a:off x="5354448" y="2901047"/>
            <a:ext cx="60946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skriver til dig, fordi du den 7. marts 2023 har søgt om helbredstillægskort.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96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742950" y="742951"/>
            <a:ext cx="3543824" cy="4962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Vi skriver det vigtigste </a:t>
            </a:r>
            <a:r>
              <a:rPr kumimoji="0" lang="da-DK"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budskab</a:t>
            </a: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for brevet først.</a:t>
            </a:r>
          </a:p>
        </p:txBody>
      </p:sp>
      <p:sp>
        <p:nvSpPr>
          <p:cNvPr id="2" name="Tekstfelt 1">
            <a:extLst>
              <a:ext uri="{FF2B5EF4-FFF2-40B4-BE49-F238E27FC236}">
                <a16:creationId xmlns:a16="http://schemas.microsoft.com/office/drawing/2014/main" id="{925DA71B-2E2D-2E44-38EF-EF5F0F758962}"/>
              </a:ext>
            </a:extLst>
          </p:cNvPr>
          <p:cNvSpPr txBox="1"/>
          <p:nvPr/>
        </p:nvSpPr>
        <p:spPr>
          <a:xfrm>
            <a:off x="5701717" y="1042310"/>
            <a:ext cx="5464030" cy="23589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Du er, ud fra oplysninger om din formue, ikke berettiget til at få et helbredstillægskort. For at komme i betragtning til et helbredstillægskort skal din formue være: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oplyst til Udbetaling Danmark i forbindelse med din ansøgning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 formuegrænse på 95.800 kr.</a:t>
            </a:r>
            <a:endParaRPr kumimoji="0" lang="da-DK"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felt 2">
            <a:extLst>
              <a:ext uri="{FF2B5EF4-FFF2-40B4-BE49-F238E27FC236}">
                <a16:creationId xmlns:a16="http://schemas.microsoft.com/office/drawing/2014/main" id="{11CE4041-D358-A4D8-C0A1-CFD50131F4B8}"/>
              </a:ext>
            </a:extLst>
          </p:cNvPr>
          <p:cNvSpPr txBox="1"/>
          <p:nvPr/>
        </p:nvSpPr>
        <p:spPr>
          <a:xfrm>
            <a:off x="5642994" y="4546862"/>
            <a:ext cx="5464030" cy="12646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Du er, ud fra oplysninger om din formue, ikke berettiget til at få Udvidet helbredstillæg til briller. For at komme i betragtning til Udvidet helbredstillæg til briller skal din formue være under formuegrænse på 95.800 kr.</a:t>
            </a:r>
            <a:endParaRPr kumimoji="0" lang="da-DK"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624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742950" y="742951"/>
            <a:ext cx="3543824" cy="4962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Vi skriver, hvordan vi er kommet frem til</a:t>
            </a:r>
            <a:r>
              <a:rPr kumimoji="0" lang="da-DK"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resultatet.</a:t>
            </a: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kstfelt 3">
            <a:extLst>
              <a:ext uri="{FF2B5EF4-FFF2-40B4-BE49-F238E27FC236}">
                <a16:creationId xmlns:a16="http://schemas.microsoft.com/office/drawing/2014/main" id="{09910856-1455-BD21-532E-2489352FFDBE}"/>
              </a:ext>
            </a:extLst>
          </p:cNvPr>
          <p:cNvSpPr txBox="1"/>
          <p:nvPr/>
        </p:nvSpPr>
        <p:spPr>
          <a:xfrm>
            <a:off x="5354448" y="2135524"/>
            <a:ext cx="60946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 har modtaget oplysninger fra Udbetaling Danmark om, at din formue ikke er oplyst i forbindelse med din ansøgning.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kstfelt 4">
            <a:extLst>
              <a:ext uri="{FF2B5EF4-FFF2-40B4-BE49-F238E27FC236}">
                <a16:creationId xmlns:a16="http://schemas.microsoft.com/office/drawing/2014/main" id="{4CD203B9-1E05-27B3-CBE7-32104BBC07CC}"/>
              </a:ext>
            </a:extLst>
          </p:cNvPr>
          <p:cNvSpPr txBox="1"/>
          <p:nvPr/>
        </p:nvSpPr>
        <p:spPr>
          <a:xfrm>
            <a:off x="5354448" y="3870630"/>
            <a:ext cx="60946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 har modtaget oplysninger fra Udbetaling Danmark om, at din formue er 308.005,00 kr.</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63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742950" y="742951"/>
            <a:ext cx="3543824" cy="4962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da-DK"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Hvad skal borger gøre.</a:t>
            </a:r>
          </a:p>
        </p:txBody>
      </p:sp>
      <p:sp>
        <p:nvSpPr>
          <p:cNvPr id="3" name="Tekstfelt 2">
            <a:extLst>
              <a:ext uri="{FF2B5EF4-FFF2-40B4-BE49-F238E27FC236}">
                <a16:creationId xmlns:a16="http://schemas.microsoft.com/office/drawing/2014/main" id="{72179DC6-3533-1177-409D-C9D69CB978E2}"/>
              </a:ext>
            </a:extLst>
          </p:cNvPr>
          <p:cNvSpPr txBox="1"/>
          <p:nvPr/>
        </p:nvSpPr>
        <p:spPr>
          <a:xfrm>
            <a:off x="5278773" y="1731867"/>
            <a:ext cx="60946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Bruger vi de rigtige oplysninger?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du er uenig i de oplysninger, vi har modtaget, skal du kontakte Udbetaling Danmark.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68F6E678-BF32-CF1B-91E5-EB06C57E5487}"/>
              </a:ext>
            </a:extLst>
          </p:cNvPr>
          <p:cNvSpPr txBox="1"/>
          <p:nvPr/>
        </p:nvSpPr>
        <p:spPr>
          <a:xfrm>
            <a:off x="5278773" y="3819561"/>
            <a:ext cx="60946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Har du spørgsmål til din afgørelse?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du er uenig i vores afgørelse eller har spørgsmål til den, er du velkommen til at kontakte os.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6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3" name="Titel 1">
            <a:extLst>
              <a:ext uri="{FF2B5EF4-FFF2-40B4-BE49-F238E27FC236}">
                <a16:creationId xmlns:a16="http://schemas.microsoft.com/office/drawing/2014/main" id="{959619E6-4C68-C971-CEEE-FC43C40D9242}"/>
              </a:ext>
            </a:extLst>
          </p:cNvPr>
          <p:cNvSpPr txBox="1">
            <a:spLocks/>
          </p:cNvSpPr>
          <p:nvPr/>
        </p:nvSpPr>
        <p:spPr>
          <a:xfrm>
            <a:off x="841248" y="2898648"/>
            <a:ext cx="4892040" cy="32095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Hvilke</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breve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kommer</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med release 3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i</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forbindelse</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med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automatisk</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sagbehandling</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a:t>
            </a:r>
          </a:p>
        </p:txBody>
      </p:sp>
      <p:cxnSp>
        <p:nvCxnSpPr>
          <p:cNvPr id="139" name="Straight Connector 138">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A7EA724-CCD1-DC65-A16B-DD259A6FFC1F}"/>
              </a:ext>
            </a:extLst>
          </p:cNvPr>
          <p:cNvSpPr txBox="1">
            <a:spLocks/>
          </p:cNvSpPr>
          <p:nvPr/>
        </p:nvSpPr>
        <p:spPr>
          <a:xfrm>
            <a:off x="6656217" y="1507473"/>
            <a:ext cx="4892040" cy="32095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Manglerbrev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helbredstillægskort</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Agterskrivelse</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helbredstillægskort</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Afslagsbrev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helbredstillægskort</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Manglerbrev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udv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Agterskrivelse</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udv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Afslagsbrev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udv</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helbredstillæg</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4572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60777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illede 83">
            <a:extLst>
              <a:ext uri="{FF2B5EF4-FFF2-40B4-BE49-F238E27FC236}">
                <a16:creationId xmlns:a16="http://schemas.microsoft.com/office/drawing/2014/main" id="{06AB9200-D0B7-37D0-31B7-2C38B35F11D1}"/>
              </a:ext>
            </a:extLst>
          </p:cNvPr>
          <p:cNvPicPr>
            <a:picLocks noChangeAspect="1"/>
          </p:cNvPicPr>
          <p:nvPr/>
        </p:nvPicPr>
        <p:blipFill>
          <a:blip r:embed="rId2"/>
          <a:stretch>
            <a:fillRect/>
          </a:stretch>
        </p:blipFill>
        <p:spPr>
          <a:xfrm>
            <a:off x="56558" y="1506215"/>
            <a:ext cx="1562881" cy="1379013"/>
          </a:xfrm>
          <a:prstGeom prst="rect">
            <a:avLst/>
          </a:prstGeom>
        </p:spPr>
      </p:pic>
      <p:sp>
        <p:nvSpPr>
          <p:cNvPr id="2" name="Titel 1">
            <a:extLst>
              <a:ext uri="{FF2B5EF4-FFF2-40B4-BE49-F238E27FC236}">
                <a16:creationId xmlns:a16="http://schemas.microsoft.com/office/drawing/2014/main" id="{4AC243BA-FF0C-1943-A988-68A058ABC4D1}"/>
              </a:ext>
            </a:extLst>
          </p:cNvPr>
          <p:cNvSpPr>
            <a:spLocks noGrp="1"/>
          </p:cNvSpPr>
          <p:nvPr>
            <p:ph type="title"/>
          </p:nvPr>
        </p:nvSpPr>
        <p:spPr>
          <a:xfrm>
            <a:off x="348601" y="-11651"/>
            <a:ext cx="10515600" cy="1325563"/>
          </a:xfrm>
        </p:spPr>
        <p:txBody>
          <a:bodyPr/>
          <a:lstStyle/>
          <a:p>
            <a:r>
              <a:rPr lang="da-DK" dirty="0"/>
              <a:t>Processen for brevene</a:t>
            </a:r>
          </a:p>
        </p:txBody>
      </p:sp>
      <p:pic>
        <p:nvPicPr>
          <p:cNvPr id="11" name="Grafik 10" descr="Dokument med massiv udfyldning">
            <a:extLst>
              <a:ext uri="{FF2B5EF4-FFF2-40B4-BE49-F238E27FC236}">
                <a16:creationId xmlns:a16="http://schemas.microsoft.com/office/drawing/2014/main" id="{68AD23E0-5874-7FB4-F78C-49430B8DD5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3205" y="1628419"/>
            <a:ext cx="376335" cy="376335"/>
          </a:xfrm>
          <a:prstGeom prst="rect">
            <a:avLst/>
          </a:prstGeom>
        </p:spPr>
      </p:pic>
      <p:pic>
        <p:nvPicPr>
          <p:cNvPr id="13" name="Grafik 12" descr="Projektorskærm med massiv udfyldning">
            <a:extLst>
              <a:ext uri="{FF2B5EF4-FFF2-40B4-BE49-F238E27FC236}">
                <a16:creationId xmlns:a16="http://schemas.microsoft.com/office/drawing/2014/main" id="{0A1FA939-1F94-3610-2246-E6B1C08AC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2345" y="1844266"/>
            <a:ext cx="483783" cy="508653"/>
          </a:xfrm>
          <a:prstGeom prst="rect">
            <a:avLst/>
          </a:prstGeom>
        </p:spPr>
      </p:pic>
      <p:pic>
        <p:nvPicPr>
          <p:cNvPr id="17" name="Grafik 16" descr="Brugere med massiv udfyldning">
            <a:extLst>
              <a:ext uri="{FF2B5EF4-FFF2-40B4-BE49-F238E27FC236}">
                <a16:creationId xmlns:a16="http://schemas.microsoft.com/office/drawing/2014/main" id="{2A3F1B9B-F5C1-BCFE-78A8-DB34A9B3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19925" y="2983287"/>
            <a:ext cx="914400" cy="914400"/>
          </a:xfrm>
          <a:prstGeom prst="rect">
            <a:avLst/>
          </a:prstGeom>
        </p:spPr>
      </p:pic>
      <p:sp>
        <p:nvSpPr>
          <p:cNvPr id="27" name="Tekstfelt 26">
            <a:extLst>
              <a:ext uri="{FF2B5EF4-FFF2-40B4-BE49-F238E27FC236}">
                <a16:creationId xmlns:a16="http://schemas.microsoft.com/office/drawing/2014/main" id="{99F20500-1113-3471-7B67-E2E84F309701}"/>
              </a:ext>
            </a:extLst>
          </p:cNvPr>
          <p:cNvSpPr txBox="1"/>
          <p:nvPr/>
        </p:nvSpPr>
        <p:spPr>
          <a:xfrm>
            <a:off x="2033580" y="3844248"/>
            <a:ext cx="12460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da-DK" sz="1000" b="0" i="0" u="none" strike="noStrike" kern="1200" cap="none" spc="0" normalizeH="0" baseline="0" noProof="0" dirty="0" err="1">
                <a:ln>
                  <a:noFill/>
                </a:ln>
                <a:solidFill>
                  <a:prstClr val="black"/>
                </a:solidFill>
                <a:effectLst/>
                <a:uLnTx/>
                <a:uFillTx/>
                <a:latin typeface="Calibri" panose="020F0502020204030204"/>
                <a:ea typeface="+mn-ea"/>
                <a:cs typeface="+mn-cs"/>
              </a:rPr>
              <a:t>indstationeret</a:t>
            </a: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 fra kommunerne gennemgår brevene.</a:t>
            </a:r>
          </a:p>
        </p:txBody>
      </p:sp>
      <p:pic>
        <p:nvPicPr>
          <p:cNvPr id="28" name="Grafik 27" descr="Mand med massiv udfyldning">
            <a:extLst>
              <a:ext uri="{FF2B5EF4-FFF2-40B4-BE49-F238E27FC236}">
                <a16:creationId xmlns:a16="http://schemas.microsoft.com/office/drawing/2014/main" id="{160DB889-8777-F02E-75A1-8EE116A3D0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9969" y="4523090"/>
            <a:ext cx="574543" cy="574543"/>
          </a:xfrm>
          <a:prstGeom prst="rect">
            <a:avLst/>
          </a:prstGeom>
        </p:spPr>
      </p:pic>
      <p:sp>
        <p:nvSpPr>
          <p:cNvPr id="29" name="Tekstfelt 28">
            <a:extLst>
              <a:ext uri="{FF2B5EF4-FFF2-40B4-BE49-F238E27FC236}">
                <a16:creationId xmlns:a16="http://schemas.microsoft.com/office/drawing/2014/main" id="{0932F4BE-4396-383C-83BC-C414F65E2C0B}"/>
              </a:ext>
            </a:extLst>
          </p:cNvPr>
          <p:cNvSpPr txBox="1"/>
          <p:nvPr/>
        </p:nvSpPr>
        <p:spPr>
          <a:xfrm>
            <a:off x="3279585" y="5085566"/>
            <a:ext cx="13099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KOMBIT retter brevene til i forhold til input.</a:t>
            </a:r>
          </a:p>
        </p:txBody>
      </p:sp>
      <p:sp>
        <p:nvSpPr>
          <p:cNvPr id="32" name="Tekstfelt 31">
            <a:extLst>
              <a:ext uri="{FF2B5EF4-FFF2-40B4-BE49-F238E27FC236}">
                <a16:creationId xmlns:a16="http://schemas.microsoft.com/office/drawing/2014/main" id="{4D95DC22-811B-6D9C-3DA8-ABB0D57B0F76}"/>
              </a:ext>
            </a:extLst>
          </p:cNvPr>
          <p:cNvSpPr txBox="1"/>
          <p:nvPr/>
        </p:nvSpPr>
        <p:spPr>
          <a:xfrm>
            <a:off x="4351767" y="2849726"/>
            <a:ext cx="111062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Faggruppen bliver præsenteret for brevene. Her kommer der input til de ‘store’ linjer i brevene. </a:t>
            </a:r>
          </a:p>
        </p:txBody>
      </p:sp>
      <p:pic>
        <p:nvPicPr>
          <p:cNvPr id="33" name="Grafik 32" descr="Mand med massiv udfyldning">
            <a:extLst>
              <a:ext uri="{FF2B5EF4-FFF2-40B4-BE49-F238E27FC236}">
                <a16:creationId xmlns:a16="http://schemas.microsoft.com/office/drawing/2014/main" id="{2742920F-93A4-E800-9392-950BEF3CB6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3046" y="4484215"/>
            <a:ext cx="574543" cy="574543"/>
          </a:xfrm>
          <a:prstGeom prst="rect">
            <a:avLst/>
          </a:prstGeom>
        </p:spPr>
      </p:pic>
      <p:sp>
        <p:nvSpPr>
          <p:cNvPr id="34" name="Tekstfelt 33">
            <a:extLst>
              <a:ext uri="{FF2B5EF4-FFF2-40B4-BE49-F238E27FC236}">
                <a16:creationId xmlns:a16="http://schemas.microsoft.com/office/drawing/2014/main" id="{D191BD08-860C-04E8-9210-712741162614}"/>
              </a:ext>
            </a:extLst>
          </p:cNvPr>
          <p:cNvSpPr txBox="1"/>
          <p:nvPr/>
        </p:nvSpPr>
        <p:spPr>
          <a:xfrm>
            <a:off x="5918028" y="5069031"/>
            <a:ext cx="10139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KOMBIT retter brevene til i forhold til input.</a:t>
            </a:r>
          </a:p>
        </p:txBody>
      </p:sp>
      <p:pic>
        <p:nvPicPr>
          <p:cNvPr id="35" name="Grafik 34" descr="Gruppe med massiv udfyldning">
            <a:extLst>
              <a:ext uri="{FF2B5EF4-FFF2-40B4-BE49-F238E27FC236}">
                <a16:creationId xmlns:a16="http://schemas.microsoft.com/office/drawing/2014/main" id="{9DE3C27B-5DFF-F9AD-F6A5-2636B6E113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268408" y="2867748"/>
            <a:ext cx="914400" cy="914400"/>
          </a:xfrm>
          <a:prstGeom prst="rect">
            <a:avLst/>
          </a:prstGeom>
        </p:spPr>
      </p:pic>
      <p:sp>
        <p:nvSpPr>
          <p:cNvPr id="41" name="Tekstfelt 40">
            <a:extLst>
              <a:ext uri="{FF2B5EF4-FFF2-40B4-BE49-F238E27FC236}">
                <a16:creationId xmlns:a16="http://schemas.microsoft.com/office/drawing/2014/main" id="{9132F87C-DEDB-9633-EB2A-CD7746B9529E}"/>
              </a:ext>
            </a:extLst>
          </p:cNvPr>
          <p:cNvSpPr txBox="1"/>
          <p:nvPr/>
        </p:nvSpPr>
        <p:spPr>
          <a:xfrm>
            <a:off x="7212954" y="5058758"/>
            <a:ext cx="122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KOMBIT læser korrektur på brevene.</a:t>
            </a:r>
          </a:p>
        </p:txBody>
      </p:sp>
      <p:pic>
        <p:nvPicPr>
          <p:cNvPr id="42" name="Grafik 41" descr="Mand med massiv udfyldning">
            <a:extLst>
              <a:ext uri="{FF2B5EF4-FFF2-40B4-BE49-F238E27FC236}">
                <a16:creationId xmlns:a16="http://schemas.microsoft.com/office/drawing/2014/main" id="{CD8FE3AB-7ED1-3C53-2B67-223AC01BE3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2263" y="4871433"/>
            <a:ext cx="574543" cy="574543"/>
          </a:xfrm>
          <a:prstGeom prst="rect">
            <a:avLst/>
          </a:prstGeom>
        </p:spPr>
      </p:pic>
      <p:sp>
        <p:nvSpPr>
          <p:cNvPr id="43" name="Tekstfelt 42">
            <a:extLst>
              <a:ext uri="{FF2B5EF4-FFF2-40B4-BE49-F238E27FC236}">
                <a16:creationId xmlns:a16="http://schemas.microsoft.com/office/drawing/2014/main" id="{96514154-0AB5-DB57-ED1A-654BA6C5D5A9}"/>
              </a:ext>
            </a:extLst>
          </p:cNvPr>
          <p:cNvSpPr txBox="1"/>
          <p:nvPr/>
        </p:nvSpPr>
        <p:spPr>
          <a:xfrm>
            <a:off x="1341753" y="5445976"/>
            <a:ext cx="8442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KOMBIT udarbejder  udkast til brevene.</a:t>
            </a:r>
          </a:p>
        </p:txBody>
      </p:sp>
      <p:sp>
        <p:nvSpPr>
          <p:cNvPr id="46" name="Tekstfelt 45">
            <a:extLst>
              <a:ext uri="{FF2B5EF4-FFF2-40B4-BE49-F238E27FC236}">
                <a16:creationId xmlns:a16="http://schemas.microsoft.com/office/drawing/2014/main" id="{FFF3D31B-218C-D9F7-82CC-2EA665DCA19C}"/>
              </a:ext>
            </a:extLst>
          </p:cNvPr>
          <p:cNvSpPr txBox="1"/>
          <p:nvPr/>
        </p:nvSpPr>
        <p:spPr>
          <a:xfrm>
            <a:off x="7839503" y="2460038"/>
            <a:ext cx="128740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Faggruppen får brevene til gennemlæsning. Dette er sidste mulighed for input inde brevene sendes til NC.</a:t>
            </a:r>
          </a:p>
        </p:txBody>
      </p:sp>
      <p:pic>
        <p:nvPicPr>
          <p:cNvPr id="47" name="Grafik 46" descr="Mand med massiv udfyldning">
            <a:extLst>
              <a:ext uri="{FF2B5EF4-FFF2-40B4-BE49-F238E27FC236}">
                <a16:creationId xmlns:a16="http://schemas.microsoft.com/office/drawing/2014/main" id="{4BC48BA1-1C9C-C14B-FE64-FE0331617B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7683" y="4557152"/>
            <a:ext cx="574543" cy="574543"/>
          </a:xfrm>
          <a:prstGeom prst="rect">
            <a:avLst/>
          </a:prstGeom>
        </p:spPr>
      </p:pic>
      <p:sp>
        <p:nvSpPr>
          <p:cNvPr id="48" name="Tekstfelt 47">
            <a:extLst>
              <a:ext uri="{FF2B5EF4-FFF2-40B4-BE49-F238E27FC236}">
                <a16:creationId xmlns:a16="http://schemas.microsoft.com/office/drawing/2014/main" id="{EEA62E63-3DDE-FE11-1ED6-DEBBDA83064F}"/>
              </a:ext>
            </a:extLst>
          </p:cNvPr>
          <p:cNvSpPr txBox="1"/>
          <p:nvPr/>
        </p:nvSpPr>
        <p:spPr>
          <a:xfrm>
            <a:off x="9231531" y="5131695"/>
            <a:ext cx="10139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KOMBIT retter brevene til i forhold til input og kodning .</a:t>
            </a:r>
          </a:p>
        </p:txBody>
      </p:sp>
      <p:pic>
        <p:nvPicPr>
          <p:cNvPr id="49" name="Grafik 48" descr="Gruppe med massiv udfyldning">
            <a:extLst>
              <a:ext uri="{FF2B5EF4-FFF2-40B4-BE49-F238E27FC236}">
                <a16:creationId xmlns:a16="http://schemas.microsoft.com/office/drawing/2014/main" id="{4A66F439-9886-75E1-002F-1DB4823CE4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7767" y="2057824"/>
            <a:ext cx="914400" cy="961407"/>
          </a:xfrm>
          <a:prstGeom prst="rect">
            <a:avLst/>
          </a:prstGeom>
        </p:spPr>
      </p:pic>
      <p:pic>
        <p:nvPicPr>
          <p:cNvPr id="52" name="Grafik 51" descr="Gruppe af kvinder med massiv udfyldning">
            <a:extLst>
              <a:ext uri="{FF2B5EF4-FFF2-40B4-BE49-F238E27FC236}">
                <a16:creationId xmlns:a16="http://schemas.microsoft.com/office/drawing/2014/main" id="{1A0BE789-002C-B0BB-743D-642616DBF5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74791" y="1966280"/>
            <a:ext cx="759046" cy="759046"/>
          </a:xfrm>
          <a:prstGeom prst="rect">
            <a:avLst/>
          </a:prstGeom>
        </p:spPr>
      </p:pic>
      <p:pic>
        <p:nvPicPr>
          <p:cNvPr id="53" name="Grafik 52" descr="Gruppe af kvinder med massiv udfyldning">
            <a:extLst>
              <a:ext uri="{FF2B5EF4-FFF2-40B4-BE49-F238E27FC236}">
                <a16:creationId xmlns:a16="http://schemas.microsoft.com/office/drawing/2014/main" id="{099981F9-CA90-A213-D35A-8F4566C89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01908" y="1803900"/>
            <a:ext cx="759046" cy="759046"/>
          </a:xfrm>
          <a:prstGeom prst="rect">
            <a:avLst/>
          </a:prstGeom>
        </p:spPr>
      </p:pic>
      <p:sp>
        <p:nvSpPr>
          <p:cNvPr id="54" name="Tekstfelt 53">
            <a:extLst>
              <a:ext uri="{FF2B5EF4-FFF2-40B4-BE49-F238E27FC236}">
                <a16:creationId xmlns:a16="http://schemas.microsoft.com/office/drawing/2014/main" id="{F8ACB193-078E-26F4-7D93-08D786E5D311}"/>
              </a:ext>
            </a:extLst>
          </p:cNvPr>
          <p:cNvSpPr txBox="1"/>
          <p:nvPr/>
        </p:nvSpPr>
        <p:spPr>
          <a:xfrm>
            <a:off x="376922" y="2841268"/>
            <a:ext cx="9719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Kommunerne sender eksempler på breve.</a:t>
            </a:r>
          </a:p>
        </p:txBody>
      </p:sp>
      <p:cxnSp>
        <p:nvCxnSpPr>
          <p:cNvPr id="56" name="Forbindelse: buet 55">
            <a:extLst>
              <a:ext uri="{FF2B5EF4-FFF2-40B4-BE49-F238E27FC236}">
                <a16:creationId xmlns:a16="http://schemas.microsoft.com/office/drawing/2014/main" id="{9081E08A-69B4-2AC3-3CD4-DF1B39D4A7A9}"/>
              </a:ext>
            </a:extLst>
          </p:cNvPr>
          <p:cNvCxnSpPr>
            <a:cxnSpLocks/>
            <a:stCxn id="84" idx="3"/>
          </p:cNvCxnSpPr>
          <p:nvPr/>
        </p:nvCxnSpPr>
        <p:spPr>
          <a:xfrm flipH="1">
            <a:off x="1335676" y="2195722"/>
            <a:ext cx="283763" cy="2950684"/>
          </a:xfrm>
          <a:prstGeom prst="curvedConnector4">
            <a:avLst>
              <a:gd name="adj1" fmla="val -80560"/>
              <a:gd name="adj2" fmla="val 61684"/>
            </a:avLst>
          </a:prstGeom>
          <a:ln>
            <a:tailEnd type="triangle"/>
          </a:ln>
        </p:spPr>
        <p:style>
          <a:lnRef idx="1">
            <a:schemeClr val="dk1"/>
          </a:lnRef>
          <a:fillRef idx="0">
            <a:schemeClr val="dk1"/>
          </a:fillRef>
          <a:effectRef idx="0">
            <a:schemeClr val="dk1"/>
          </a:effectRef>
          <a:fontRef idx="minor">
            <a:schemeClr val="tx1"/>
          </a:fontRef>
        </p:style>
      </p:cxnSp>
      <p:cxnSp>
        <p:nvCxnSpPr>
          <p:cNvPr id="58" name="Forbindelse: buet 57">
            <a:extLst>
              <a:ext uri="{FF2B5EF4-FFF2-40B4-BE49-F238E27FC236}">
                <a16:creationId xmlns:a16="http://schemas.microsoft.com/office/drawing/2014/main" id="{8A29BAF6-56A3-EAB2-AE66-6E558BC14A2F}"/>
              </a:ext>
            </a:extLst>
          </p:cNvPr>
          <p:cNvCxnSpPr>
            <a:stCxn id="42" idx="3"/>
            <a:endCxn id="17" idx="1"/>
          </p:cNvCxnSpPr>
          <p:nvPr/>
        </p:nvCxnSpPr>
        <p:spPr>
          <a:xfrm flipV="1">
            <a:off x="1936806" y="3440487"/>
            <a:ext cx="283119" cy="171821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0" name="Forbindelse: buet 59">
            <a:extLst>
              <a:ext uri="{FF2B5EF4-FFF2-40B4-BE49-F238E27FC236}">
                <a16:creationId xmlns:a16="http://schemas.microsoft.com/office/drawing/2014/main" id="{AB4B12D7-14D6-8C58-7CC2-8033C8A00F8F}"/>
              </a:ext>
            </a:extLst>
          </p:cNvPr>
          <p:cNvCxnSpPr>
            <a:stCxn id="17" idx="3"/>
            <a:endCxn id="28" idx="1"/>
          </p:cNvCxnSpPr>
          <p:nvPr/>
        </p:nvCxnSpPr>
        <p:spPr>
          <a:xfrm>
            <a:off x="3134325" y="3440487"/>
            <a:ext cx="365644" cy="136987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2" name="Forbindelse: buet 61">
            <a:extLst>
              <a:ext uri="{FF2B5EF4-FFF2-40B4-BE49-F238E27FC236}">
                <a16:creationId xmlns:a16="http://schemas.microsoft.com/office/drawing/2014/main" id="{2C956E00-0792-87CD-869D-C744511B43E5}"/>
              </a:ext>
            </a:extLst>
          </p:cNvPr>
          <p:cNvCxnSpPr>
            <a:stCxn id="28" idx="3"/>
            <a:endCxn id="52" idx="1"/>
          </p:cNvCxnSpPr>
          <p:nvPr/>
        </p:nvCxnSpPr>
        <p:spPr>
          <a:xfrm flipV="1">
            <a:off x="4074512" y="2345803"/>
            <a:ext cx="500279" cy="246455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4" name="Forbindelse: buet 63">
            <a:extLst>
              <a:ext uri="{FF2B5EF4-FFF2-40B4-BE49-F238E27FC236}">
                <a16:creationId xmlns:a16="http://schemas.microsoft.com/office/drawing/2014/main" id="{F62532CD-5CF3-8796-BF65-37ABA45AC808}"/>
              </a:ext>
            </a:extLst>
          </p:cNvPr>
          <p:cNvCxnSpPr>
            <a:cxnSpLocks/>
            <a:stCxn id="52" idx="3"/>
            <a:endCxn id="33" idx="1"/>
          </p:cNvCxnSpPr>
          <p:nvPr/>
        </p:nvCxnSpPr>
        <p:spPr>
          <a:xfrm>
            <a:off x="5333837" y="2345803"/>
            <a:ext cx="719209" cy="2425684"/>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6" name="Forbindelse: buet 65">
            <a:extLst>
              <a:ext uri="{FF2B5EF4-FFF2-40B4-BE49-F238E27FC236}">
                <a16:creationId xmlns:a16="http://schemas.microsoft.com/office/drawing/2014/main" id="{E3D5B800-D721-63AE-2132-C6B4402FDD21}"/>
              </a:ext>
            </a:extLst>
          </p:cNvPr>
          <p:cNvCxnSpPr>
            <a:cxnSpLocks/>
            <a:stCxn id="33" idx="3"/>
            <a:endCxn id="40" idx="1"/>
          </p:cNvCxnSpPr>
          <p:nvPr/>
        </p:nvCxnSpPr>
        <p:spPr>
          <a:xfrm>
            <a:off x="6627589" y="4771487"/>
            <a:ext cx="722995" cy="422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9" name="Forbindelse: buet 68">
            <a:extLst>
              <a:ext uri="{FF2B5EF4-FFF2-40B4-BE49-F238E27FC236}">
                <a16:creationId xmlns:a16="http://schemas.microsoft.com/office/drawing/2014/main" id="{948B8382-2CBA-97A4-6762-C4F7282BB59B}"/>
              </a:ext>
            </a:extLst>
          </p:cNvPr>
          <p:cNvCxnSpPr>
            <a:cxnSpLocks/>
            <a:stCxn id="40" idx="1"/>
            <a:endCxn id="53" idx="1"/>
          </p:cNvCxnSpPr>
          <p:nvPr/>
        </p:nvCxnSpPr>
        <p:spPr>
          <a:xfrm rot="10800000" flipH="1">
            <a:off x="7350584" y="2183423"/>
            <a:ext cx="651324" cy="2592292"/>
          </a:xfrm>
          <a:prstGeom prst="curvedConnector3">
            <a:avLst>
              <a:gd name="adj1" fmla="val -35098"/>
            </a:avLst>
          </a:prstGeom>
          <a:ln>
            <a:tailEnd type="triangle"/>
          </a:ln>
        </p:spPr>
        <p:style>
          <a:lnRef idx="1">
            <a:schemeClr val="dk1"/>
          </a:lnRef>
          <a:fillRef idx="0">
            <a:schemeClr val="dk1"/>
          </a:fillRef>
          <a:effectRef idx="0">
            <a:schemeClr val="dk1"/>
          </a:effectRef>
          <a:fontRef idx="minor">
            <a:schemeClr val="tx1"/>
          </a:fontRef>
        </p:style>
      </p:cxnSp>
      <p:cxnSp>
        <p:nvCxnSpPr>
          <p:cNvPr id="74" name="Forbindelse: buet 73">
            <a:extLst>
              <a:ext uri="{FF2B5EF4-FFF2-40B4-BE49-F238E27FC236}">
                <a16:creationId xmlns:a16="http://schemas.microsoft.com/office/drawing/2014/main" id="{2085CE42-1903-2DE3-6FE7-646FF4AAD248}"/>
              </a:ext>
            </a:extLst>
          </p:cNvPr>
          <p:cNvCxnSpPr>
            <a:cxnSpLocks/>
            <a:stCxn id="53" idx="3"/>
            <a:endCxn id="47" idx="1"/>
          </p:cNvCxnSpPr>
          <p:nvPr/>
        </p:nvCxnSpPr>
        <p:spPr>
          <a:xfrm>
            <a:off x="8760954" y="2183423"/>
            <a:ext cx="596729" cy="2661001"/>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78" name="Tekstfelt 77">
            <a:extLst>
              <a:ext uri="{FF2B5EF4-FFF2-40B4-BE49-F238E27FC236}">
                <a16:creationId xmlns:a16="http://schemas.microsoft.com/office/drawing/2014/main" id="{65ED2D44-133B-E82F-0094-AF8E82CBBE17}"/>
              </a:ext>
            </a:extLst>
          </p:cNvPr>
          <p:cNvSpPr txBox="1"/>
          <p:nvPr/>
        </p:nvSpPr>
        <p:spPr>
          <a:xfrm>
            <a:off x="10522560" y="3858100"/>
            <a:ext cx="10139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rPr>
              <a:t>NC koder og </a:t>
            </a:r>
            <a:r>
              <a:rPr kumimoji="0" lang="da-DK" sz="1000" b="0" i="0" u="none" strike="noStrike" kern="1200" cap="none" spc="0" normalizeH="0" baseline="0" noProof="0">
                <a:ln>
                  <a:noFill/>
                </a:ln>
                <a:solidFill>
                  <a:prstClr val="black"/>
                </a:solidFill>
                <a:effectLst/>
                <a:uLnTx/>
                <a:uFillTx/>
                <a:latin typeface="Calibri" panose="020F0502020204030204"/>
                <a:ea typeface="+mn-ea"/>
                <a:cs typeface="+mn-cs"/>
              </a:rPr>
              <a:t>tester brevene.</a:t>
            </a:r>
            <a:endParaRPr kumimoji="0" lang="da-DK"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0" name="Forbindelse: buet 79">
            <a:extLst>
              <a:ext uri="{FF2B5EF4-FFF2-40B4-BE49-F238E27FC236}">
                <a16:creationId xmlns:a16="http://schemas.microsoft.com/office/drawing/2014/main" id="{8E936E1D-D202-3810-E3B9-E7368B2E5CB1}"/>
              </a:ext>
            </a:extLst>
          </p:cNvPr>
          <p:cNvCxnSpPr>
            <a:stCxn id="47" idx="3"/>
            <a:endCxn id="77" idx="1"/>
          </p:cNvCxnSpPr>
          <p:nvPr/>
        </p:nvCxnSpPr>
        <p:spPr>
          <a:xfrm flipV="1">
            <a:off x="9932226" y="3348125"/>
            <a:ext cx="640098" cy="149629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pic>
        <p:nvPicPr>
          <p:cNvPr id="82" name="Billede 81">
            <a:extLst>
              <a:ext uri="{FF2B5EF4-FFF2-40B4-BE49-F238E27FC236}">
                <a16:creationId xmlns:a16="http://schemas.microsoft.com/office/drawing/2014/main" id="{BB7E7A24-04DA-6E6C-F12C-E208A597743C}"/>
              </a:ext>
            </a:extLst>
          </p:cNvPr>
          <p:cNvPicPr>
            <a:picLocks noChangeAspect="1"/>
          </p:cNvPicPr>
          <p:nvPr/>
        </p:nvPicPr>
        <p:blipFill>
          <a:blip r:embed="rId15"/>
          <a:stretch>
            <a:fillRect/>
          </a:stretch>
        </p:blipFill>
        <p:spPr>
          <a:xfrm>
            <a:off x="10286086" y="2063036"/>
            <a:ext cx="1548995" cy="1290204"/>
          </a:xfrm>
          <a:prstGeom prst="rect">
            <a:avLst/>
          </a:prstGeom>
        </p:spPr>
      </p:pic>
      <p:pic>
        <p:nvPicPr>
          <p:cNvPr id="77" name="Grafik 76" descr="Programmør med massiv udfyldning">
            <a:extLst>
              <a:ext uri="{FF2B5EF4-FFF2-40B4-BE49-F238E27FC236}">
                <a16:creationId xmlns:a16="http://schemas.microsoft.com/office/drawing/2014/main" id="{550E4BAA-C61B-29C3-9851-18EEFC776F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72324" y="2890925"/>
            <a:ext cx="914400" cy="914400"/>
          </a:xfrm>
          <a:prstGeom prst="rect">
            <a:avLst/>
          </a:prstGeom>
        </p:spPr>
      </p:pic>
      <p:pic>
        <p:nvPicPr>
          <p:cNvPr id="40" name="Grafik 39" descr="Mand med massiv udfyldning">
            <a:extLst>
              <a:ext uri="{FF2B5EF4-FFF2-40B4-BE49-F238E27FC236}">
                <a16:creationId xmlns:a16="http://schemas.microsoft.com/office/drawing/2014/main" id="{5F45560C-A70A-C71E-FE50-DCE6116DDD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0584" y="4488443"/>
            <a:ext cx="574543" cy="574543"/>
          </a:xfrm>
          <a:prstGeom prst="rect">
            <a:avLst/>
          </a:prstGeom>
        </p:spPr>
      </p:pic>
    </p:spTree>
    <p:extLst>
      <p:ext uri="{BB962C8B-B14F-4D97-AF65-F5344CB8AC3E}">
        <p14:creationId xmlns:p14="http://schemas.microsoft.com/office/powerpoint/2010/main" val="46788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pir kontur">
            <a:extLst>
              <a:ext uri="{FF2B5EF4-FFF2-40B4-BE49-F238E27FC236}">
                <a16:creationId xmlns:a16="http://schemas.microsoft.com/office/drawing/2014/main" id="{7AD2974C-51A3-FE99-6601-D4FF1937F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94" y="1238637"/>
            <a:ext cx="4380723" cy="4380723"/>
          </a:xfrm>
          <a:prstGeom prst="rect">
            <a:avLst/>
          </a:prstGeom>
        </p:spPr>
      </p:pic>
      <p:pic>
        <p:nvPicPr>
          <p:cNvPr id="6" name="Grafik 5" descr="Papir kontur">
            <a:extLst>
              <a:ext uri="{FF2B5EF4-FFF2-40B4-BE49-F238E27FC236}">
                <a16:creationId xmlns:a16="http://schemas.microsoft.com/office/drawing/2014/main" id="{64A42182-FCF0-32AC-9E3B-D323653E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0089" y="1238637"/>
            <a:ext cx="4380723" cy="4380723"/>
          </a:xfrm>
          <a:prstGeom prst="rect">
            <a:avLst/>
          </a:prstGeom>
        </p:spPr>
      </p:pic>
      <p:pic>
        <p:nvPicPr>
          <p:cNvPr id="7" name="Grafik 6" descr="Papir kontur">
            <a:extLst>
              <a:ext uri="{FF2B5EF4-FFF2-40B4-BE49-F238E27FC236}">
                <a16:creationId xmlns:a16="http://schemas.microsoft.com/office/drawing/2014/main" id="{8B4F2C31-29CC-E5B6-4BC2-0634B092B9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4154" y="1238637"/>
            <a:ext cx="4380723" cy="4380723"/>
          </a:xfrm>
          <a:prstGeom prst="rect">
            <a:avLst/>
          </a:prstGeom>
        </p:spPr>
      </p:pic>
      <p:pic>
        <p:nvPicPr>
          <p:cNvPr id="8" name="Grafik 7" descr="Papir kontur">
            <a:extLst>
              <a:ext uri="{FF2B5EF4-FFF2-40B4-BE49-F238E27FC236}">
                <a16:creationId xmlns:a16="http://schemas.microsoft.com/office/drawing/2014/main" id="{7F6611BF-25E9-106F-66BF-4D9150DF61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1330" y="1238636"/>
            <a:ext cx="4380723" cy="4380723"/>
          </a:xfrm>
          <a:prstGeom prst="rect">
            <a:avLst/>
          </a:prstGeom>
        </p:spPr>
      </p:pic>
      <p:sp>
        <p:nvSpPr>
          <p:cNvPr id="9" name="Tekstfelt 8">
            <a:extLst>
              <a:ext uri="{FF2B5EF4-FFF2-40B4-BE49-F238E27FC236}">
                <a16:creationId xmlns:a16="http://schemas.microsoft.com/office/drawing/2014/main" id="{0725926C-28AE-3286-A77A-208C554AEE06}"/>
              </a:ext>
            </a:extLst>
          </p:cNvPr>
          <p:cNvSpPr txBox="1"/>
          <p:nvPr/>
        </p:nvSpPr>
        <p:spPr>
          <a:xfrm>
            <a:off x="783770" y="3069771"/>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Vi mangler oplysninger</a:t>
            </a:r>
          </a:p>
        </p:txBody>
      </p:sp>
      <p:sp>
        <p:nvSpPr>
          <p:cNvPr id="10" name="Tekstfelt 9">
            <a:extLst>
              <a:ext uri="{FF2B5EF4-FFF2-40B4-BE49-F238E27FC236}">
                <a16:creationId xmlns:a16="http://schemas.microsoft.com/office/drawing/2014/main" id="{D34CE75E-0530-F477-EFFC-2DB614E95DA0}"/>
              </a:ext>
            </a:extLst>
          </p:cNvPr>
          <p:cNvSpPr txBox="1"/>
          <p:nvPr/>
        </p:nvSpPr>
        <p:spPr>
          <a:xfrm>
            <a:off x="3715918" y="3069770"/>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 xxx</a:t>
            </a:r>
          </a:p>
        </p:txBody>
      </p:sp>
      <p:sp>
        <p:nvSpPr>
          <p:cNvPr id="11" name="Tekstfelt 10">
            <a:extLst>
              <a:ext uri="{FF2B5EF4-FFF2-40B4-BE49-F238E27FC236}">
                <a16:creationId xmlns:a16="http://schemas.microsoft.com/office/drawing/2014/main" id="{871DBCAD-66B3-6FB1-D616-E79849985872}"/>
              </a:ext>
            </a:extLst>
          </p:cNvPr>
          <p:cNvSpPr txBox="1"/>
          <p:nvPr/>
        </p:nvSpPr>
        <p:spPr>
          <a:xfrm>
            <a:off x="6504219" y="3069768"/>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 xxx</a:t>
            </a:r>
          </a:p>
        </p:txBody>
      </p:sp>
      <p:sp>
        <p:nvSpPr>
          <p:cNvPr id="12" name="Tekstfelt 11">
            <a:extLst>
              <a:ext uri="{FF2B5EF4-FFF2-40B4-BE49-F238E27FC236}">
                <a16:creationId xmlns:a16="http://schemas.microsoft.com/office/drawing/2014/main" id="{A7DA40B5-6C5A-B8E7-E476-BA159A114FC8}"/>
              </a:ext>
            </a:extLst>
          </p:cNvPr>
          <p:cNvSpPr txBox="1"/>
          <p:nvPr/>
        </p:nvSpPr>
        <p:spPr>
          <a:xfrm>
            <a:off x="9234981" y="3069768"/>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 xxx</a:t>
            </a:r>
          </a:p>
        </p:txBody>
      </p:sp>
      <p:sp>
        <p:nvSpPr>
          <p:cNvPr id="14" name="Tekstfelt 13">
            <a:extLst>
              <a:ext uri="{FF2B5EF4-FFF2-40B4-BE49-F238E27FC236}">
                <a16:creationId xmlns:a16="http://schemas.microsoft.com/office/drawing/2014/main" id="{5F67FE1F-33FA-19B2-A50A-AB4624AA1F37}"/>
              </a:ext>
            </a:extLst>
          </p:cNvPr>
          <p:cNvSpPr txBox="1"/>
          <p:nvPr/>
        </p:nvSpPr>
        <p:spPr>
          <a:xfrm>
            <a:off x="531847" y="1100136"/>
            <a:ext cx="214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prstClr val="black"/>
                </a:solidFill>
                <a:effectLst/>
                <a:uLnTx/>
                <a:uFillTx/>
                <a:latin typeface="Calibri" panose="020F0502020204030204"/>
                <a:ea typeface="+mn-ea"/>
                <a:cs typeface="+mn-cs"/>
              </a:rPr>
              <a:t>Manglerbrev</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kstfelt 17">
            <a:extLst>
              <a:ext uri="{FF2B5EF4-FFF2-40B4-BE49-F238E27FC236}">
                <a16:creationId xmlns:a16="http://schemas.microsoft.com/office/drawing/2014/main" id="{9931AB97-91BB-2AFF-F839-899712B6A129}"/>
              </a:ext>
            </a:extLst>
          </p:cNvPr>
          <p:cNvSpPr txBox="1"/>
          <p:nvPr/>
        </p:nvSpPr>
        <p:spPr>
          <a:xfrm>
            <a:off x="3561186" y="1100136"/>
            <a:ext cx="214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1. agterskrivelse</a:t>
            </a:r>
          </a:p>
        </p:txBody>
      </p:sp>
      <p:sp>
        <p:nvSpPr>
          <p:cNvPr id="19" name="Tekstfelt 18">
            <a:extLst>
              <a:ext uri="{FF2B5EF4-FFF2-40B4-BE49-F238E27FC236}">
                <a16:creationId xmlns:a16="http://schemas.microsoft.com/office/drawing/2014/main" id="{8F7A800B-1029-47F4-9178-225A676AED36}"/>
              </a:ext>
            </a:extLst>
          </p:cNvPr>
          <p:cNvSpPr txBox="1"/>
          <p:nvPr/>
        </p:nvSpPr>
        <p:spPr>
          <a:xfrm>
            <a:off x="6386803" y="1100136"/>
            <a:ext cx="214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2. agterskrivelse</a:t>
            </a:r>
          </a:p>
        </p:txBody>
      </p:sp>
      <p:sp>
        <p:nvSpPr>
          <p:cNvPr id="20" name="Tekstfelt 19">
            <a:extLst>
              <a:ext uri="{FF2B5EF4-FFF2-40B4-BE49-F238E27FC236}">
                <a16:creationId xmlns:a16="http://schemas.microsoft.com/office/drawing/2014/main" id="{160F9E23-0327-E3C4-2E61-E19281EA44DB}"/>
              </a:ext>
            </a:extLst>
          </p:cNvPr>
          <p:cNvSpPr txBox="1"/>
          <p:nvPr/>
        </p:nvSpPr>
        <p:spPr>
          <a:xfrm>
            <a:off x="9144001" y="1053970"/>
            <a:ext cx="214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Afslagsbrev</a:t>
            </a:r>
          </a:p>
        </p:txBody>
      </p:sp>
    </p:spTree>
    <p:extLst>
      <p:ext uri="{BB962C8B-B14F-4D97-AF65-F5344CB8AC3E}">
        <p14:creationId xmlns:p14="http://schemas.microsoft.com/office/powerpoint/2010/main" val="790690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pir kontur">
            <a:extLst>
              <a:ext uri="{FF2B5EF4-FFF2-40B4-BE49-F238E27FC236}">
                <a16:creationId xmlns:a16="http://schemas.microsoft.com/office/drawing/2014/main" id="{7AD2974C-51A3-FE99-6601-D4FF1937F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94" y="1238637"/>
            <a:ext cx="4380723" cy="4380723"/>
          </a:xfrm>
          <a:prstGeom prst="rect">
            <a:avLst/>
          </a:prstGeom>
        </p:spPr>
      </p:pic>
      <p:sp>
        <p:nvSpPr>
          <p:cNvPr id="9" name="Tekstfelt 8">
            <a:extLst>
              <a:ext uri="{FF2B5EF4-FFF2-40B4-BE49-F238E27FC236}">
                <a16:creationId xmlns:a16="http://schemas.microsoft.com/office/drawing/2014/main" id="{0725926C-28AE-3286-A77A-208C554AEE06}"/>
              </a:ext>
            </a:extLst>
          </p:cNvPr>
          <p:cNvSpPr txBox="1"/>
          <p:nvPr/>
        </p:nvSpPr>
        <p:spPr>
          <a:xfrm>
            <a:off x="783770" y="3069771"/>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Vi mangler oplysninger</a:t>
            </a:r>
          </a:p>
        </p:txBody>
      </p:sp>
      <p:sp>
        <p:nvSpPr>
          <p:cNvPr id="14" name="Tekstfelt 13">
            <a:extLst>
              <a:ext uri="{FF2B5EF4-FFF2-40B4-BE49-F238E27FC236}">
                <a16:creationId xmlns:a16="http://schemas.microsoft.com/office/drawing/2014/main" id="{5F67FE1F-33FA-19B2-A50A-AB4624AA1F37}"/>
              </a:ext>
            </a:extLst>
          </p:cNvPr>
          <p:cNvSpPr txBox="1"/>
          <p:nvPr/>
        </p:nvSpPr>
        <p:spPr>
          <a:xfrm>
            <a:off x="531847" y="1100136"/>
            <a:ext cx="214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prstClr val="black"/>
                </a:solidFill>
                <a:effectLst/>
                <a:uLnTx/>
                <a:uFillTx/>
                <a:latin typeface="Calibri" panose="020F0502020204030204"/>
                <a:ea typeface="+mn-ea"/>
                <a:cs typeface="+mn-cs"/>
              </a:rPr>
              <a:t>Manglerbrev</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kstfelt 15">
            <a:extLst>
              <a:ext uri="{FF2B5EF4-FFF2-40B4-BE49-F238E27FC236}">
                <a16:creationId xmlns:a16="http://schemas.microsoft.com/office/drawing/2014/main" id="{59B02C5B-C10A-7089-C183-DA1E13016B8B}"/>
              </a:ext>
            </a:extLst>
          </p:cNvPr>
          <p:cNvSpPr txBox="1"/>
          <p:nvPr/>
        </p:nvSpPr>
        <p:spPr>
          <a:xfrm>
            <a:off x="4077050" y="843677"/>
            <a:ext cx="7146622"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mangler oplysninger fra dig </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skriver til dig, fordi du den 7. marts 2023 har søgt om helbredstillægskort.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Før vi kan behandle din ansøgning, skal du og din samlever oplyse jeres samlede formue til Udbetaling Danmark.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Hvad skal du gøre?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du og din samlever endnu ikke har oplyst jeres samlede formue til Udbetaling Danmark, skal I gøre det på borger.dk inden for 14 dage.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skal være opmærksom på, at hvis I ikke oplyser jeres formue til Udbetaling Danmark, kan det betyde at du får afslag på din ansøgning om helbredstillægskort.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I allerede har oplyst jeres formue til Udbetaling Danmark, skal I ikke gøre mere.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55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3382E0DB-A8BC-4687-BADC-E0E62BD0075E}"/>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BC6414CC-2863-F691-BFA3-5D0F9081C8A9}"/>
              </a:ext>
            </a:extLst>
          </p:cNvPr>
          <p:cNvSpPr>
            <a:spLocks noGrp="1"/>
          </p:cNvSpPr>
          <p:nvPr>
            <p:ph type="body" sz="quarter" idx="17"/>
          </p:nvPr>
        </p:nvSpPr>
        <p:spPr/>
        <p:txBody>
          <a:bodyPr/>
          <a:lstStyle/>
          <a:p>
            <a:r>
              <a:rPr lang="da-DK" dirty="0">
                <a:latin typeface="Trebuchet MS" panose="020B0603020202020204" pitchFamily="34" charset="0"/>
              </a:rPr>
              <a:t>Chatten er deaktiveret, da det kan virke forstyrrende med parallelle samtaler. </a:t>
            </a:r>
          </a:p>
          <a:p>
            <a:endParaRPr lang="da-DK" dirty="0"/>
          </a:p>
          <a:p>
            <a:endParaRPr lang="da-DK" dirty="0">
              <a:latin typeface="Trebuchet MS" panose="020B0603020202020204" pitchFamily="34" charset="0"/>
            </a:endParaRPr>
          </a:p>
          <a:p>
            <a:endParaRPr lang="da-DK" dirty="0"/>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p>
          <a:p>
            <a:r>
              <a:rPr lang="da-DK" dirty="0">
                <a:latin typeface="Trebuchet MS" panose="020B0603020202020204" pitchFamily="34" charset="0"/>
              </a:rPr>
              <a:t>Vi vil til gengæld gerne opfordre til, at I bruger </a:t>
            </a:r>
            <a:r>
              <a:rPr lang="da-DK" dirty="0" err="1">
                <a:latin typeface="Trebuchet MS" panose="020B0603020202020204" pitchFamily="34" charset="0"/>
              </a:rPr>
              <a:t>Yammer</a:t>
            </a:r>
            <a:r>
              <a:rPr lang="da-DK" dirty="0"/>
              <a:t>-</a:t>
            </a:r>
            <a:r>
              <a:rPr lang="da-DK" dirty="0">
                <a:latin typeface="Trebuchet MS" panose="020B0603020202020204" pitchFamily="34" charset="0"/>
              </a:rPr>
              <a:t>netværket i stedet!</a:t>
            </a:r>
          </a:p>
          <a:p>
            <a:r>
              <a:rPr lang="da-DK" dirty="0">
                <a:latin typeface="Trebuchet MS" panose="020B0603020202020204" pitchFamily="34" charset="0"/>
              </a:rPr>
              <a:t>Skriv til </a:t>
            </a:r>
            <a:r>
              <a:rPr lang="da-DK" dirty="0">
                <a:latin typeface="Trebuchet MS" panose="020B0603020202020204" pitchFamily="34" charset="0"/>
                <a:hlinkClick r:id="rId3"/>
              </a:rPr>
              <a:t>KP@kombit.dk</a:t>
            </a:r>
            <a:r>
              <a:rPr lang="da-DK" dirty="0">
                <a:latin typeface="Trebuchet MS" panose="020B0603020202020204" pitchFamily="34" charset="0"/>
              </a:rPr>
              <a:t>, hvis I ikke har adgang til </a:t>
            </a:r>
            <a:r>
              <a:rPr lang="da-DK" dirty="0" err="1">
                <a:latin typeface="Trebuchet MS" panose="020B0603020202020204" pitchFamily="34" charset="0"/>
              </a:rPr>
              <a:t>Yammer</a:t>
            </a:r>
            <a:r>
              <a:rPr lang="da-DK" dirty="0">
                <a:latin typeface="Trebuchet MS" panose="020B0603020202020204" pitchFamily="34" charset="0"/>
              </a:rPr>
              <a:t>.</a:t>
            </a:r>
          </a:p>
          <a:p>
            <a:endParaRPr lang="da-DK" dirty="0">
              <a:latin typeface="Trebuchet MS" panose="020B0603020202020204" pitchFamily="34" charset="0"/>
            </a:endParaRPr>
          </a:p>
          <a:p>
            <a:endParaRPr lang="da-DK" dirty="0"/>
          </a:p>
        </p:txBody>
      </p:sp>
      <p:sp>
        <p:nvSpPr>
          <p:cNvPr id="4" name="Pladsholder til tekst 3">
            <a:extLst>
              <a:ext uri="{FF2B5EF4-FFF2-40B4-BE49-F238E27FC236}">
                <a16:creationId xmlns:a16="http://schemas.microsoft.com/office/drawing/2014/main" id="{F2BF1BCE-06A8-86BC-DE03-385C95FA574C}"/>
              </a:ext>
            </a:extLst>
          </p:cNvPr>
          <p:cNvSpPr>
            <a:spLocks noGrp="1"/>
          </p:cNvSpPr>
          <p:nvPr>
            <p:ph type="body" sz="quarter" idx="16"/>
          </p:nvPr>
        </p:nvSpPr>
        <p:spPr/>
        <p:txBody>
          <a:bodyPr/>
          <a:lstStyle/>
          <a:p>
            <a:endParaRPr lang="da-DK"/>
          </a:p>
        </p:txBody>
      </p:sp>
      <p:pic>
        <p:nvPicPr>
          <p:cNvPr id="6" name="Billede 5">
            <a:extLst>
              <a:ext uri="{FF2B5EF4-FFF2-40B4-BE49-F238E27FC236}">
                <a16:creationId xmlns:a16="http://schemas.microsoft.com/office/drawing/2014/main" id="{2001BC79-5209-F840-006C-1C0EEEFEB350}"/>
              </a:ext>
            </a:extLst>
          </p:cNvPr>
          <p:cNvPicPr>
            <a:picLocks noChangeAspect="1"/>
          </p:cNvPicPr>
          <p:nvPr/>
        </p:nvPicPr>
        <p:blipFill>
          <a:blip r:embed="rId4"/>
          <a:stretch>
            <a:fillRect/>
          </a:stretch>
        </p:blipFill>
        <p:spPr>
          <a:xfrm>
            <a:off x="9483036" y="1831947"/>
            <a:ext cx="1370364" cy="1370364"/>
          </a:xfrm>
          <a:prstGeom prst="rect">
            <a:avLst/>
          </a:prstGeom>
        </p:spPr>
      </p:pic>
      <p:pic>
        <p:nvPicPr>
          <p:cNvPr id="12" name="Grafik 11" descr="Luk med massiv udfyldning">
            <a:extLst>
              <a:ext uri="{FF2B5EF4-FFF2-40B4-BE49-F238E27FC236}">
                <a16:creationId xmlns:a16="http://schemas.microsoft.com/office/drawing/2014/main" id="{B56491C6-F350-335D-A09E-6E8FEDB177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0417" y="1420572"/>
            <a:ext cx="1597231" cy="1597231"/>
          </a:xfrm>
          <a:prstGeom prst="rect">
            <a:avLst/>
          </a:prstGeom>
        </p:spPr>
      </p:pic>
      <p:pic>
        <p:nvPicPr>
          <p:cNvPr id="1026" name="Picture 2" descr="Yammer - Wikipedia">
            <a:extLst>
              <a:ext uri="{FF2B5EF4-FFF2-40B4-BE49-F238E27FC236}">
                <a16:creationId xmlns:a16="http://schemas.microsoft.com/office/drawing/2014/main" id="{07DCB5BD-37E6-BF54-7FA9-E119D289E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1566" y="4325798"/>
            <a:ext cx="1597231" cy="159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pir kontur">
            <a:extLst>
              <a:ext uri="{FF2B5EF4-FFF2-40B4-BE49-F238E27FC236}">
                <a16:creationId xmlns:a16="http://schemas.microsoft.com/office/drawing/2014/main" id="{7AD2974C-51A3-FE99-6601-D4FF1937F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94" y="1238637"/>
            <a:ext cx="4380723" cy="4380723"/>
          </a:xfrm>
          <a:prstGeom prst="rect">
            <a:avLst/>
          </a:prstGeom>
        </p:spPr>
      </p:pic>
      <p:sp>
        <p:nvSpPr>
          <p:cNvPr id="9" name="Tekstfelt 8">
            <a:extLst>
              <a:ext uri="{FF2B5EF4-FFF2-40B4-BE49-F238E27FC236}">
                <a16:creationId xmlns:a16="http://schemas.microsoft.com/office/drawing/2014/main" id="{0725926C-28AE-3286-A77A-208C554AEE06}"/>
              </a:ext>
            </a:extLst>
          </p:cNvPr>
          <p:cNvSpPr txBox="1"/>
          <p:nvPr/>
        </p:nvSpPr>
        <p:spPr>
          <a:xfrm>
            <a:off x="783770" y="3069771"/>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a:t>
            </a:r>
          </a:p>
        </p:txBody>
      </p:sp>
      <p:sp>
        <p:nvSpPr>
          <p:cNvPr id="14" name="Tekstfelt 13">
            <a:extLst>
              <a:ext uri="{FF2B5EF4-FFF2-40B4-BE49-F238E27FC236}">
                <a16:creationId xmlns:a16="http://schemas.microsoft.com/office/drawing/2014/main" id="{5F67FE1F-33FA-19B2-A50A-AB4624AA1F37}"/>
              </a:ext>
            </a:extLst>
          </p:cNvPr>
          <p:cNvSpPr txBox="1"/>
          <p:nvPr/>
        </p:nvSpPr>
        <p:spPr>
          <a:xfrm>
            <a:off x="397624" y="915471"/>
            <a:ext cx="27734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1. Agterskrivelse efter </a:t>
            </a:r>
            <a:r>
              <a:rPr kumimoji="0" lang="da-DK" sz="1800" b="0" i="0" u="none" strike="noStrike" kern="1200" cap="none" spc="0" normalizeH="0" baseline="0" noProof="0" dirty="0" err="1">
                <a:ln>
                  <a:noFill/>
                </a:ln>
                <a:solidFill>
                  <a:prstClr val="black"/>
                </a:solidFill>
                <a:effectLst/>
                <a:uLnTx/>
                <a:uFillTx/>
                <a:latin typeface="Calibri" panose="020F0502020204030204"/>
                <a:ea typeface="+mn-ea"/>
                <a:cs typeface="+mn-cs"/>
              </a:rPr>
              <a:t>manglerbrev</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kstfelt 2">
            <a:extLst>
              <a:ext uri="{FF2B5EF4-FFF2-40B4-BE49-F238E27FC236}">
                <a16:creationId xmlns:a16="http://schemas.microsoft.com/office/drawing/2014/main" id="{FB69FA5A-7B8C-D75C-FA5F-BAB38C8A3CE1}"/>
              </a:ext>
            </a:extLst>
          </p:cNvPr>
          <p:cNvSpPr txBox="1"/>
          <p:nvPr/>
        </p:nvSpPr>
        <p:spPr>
          <a:xfrm>
            <a:off x="3588465" y="99726"/>
            <a:ext cx="8071688" cy="62170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er ikke berettiget til helbredstillægskort</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har stadigvæk ikke modtaget oplysninger om din formue fra Udbetaling Danmark.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er derfor ikke berettiget til at få et helbredstillægskort. For at komme i betragtning til helbredstillægskort skal din formue være: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oplyst til Udbetaling Danmark i forbindelse med din ansøgning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 formuegrænse på 95.800,00 kr.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Før vi træffer afgørelse, har du mulighed for at oplyse din formue til Udbetaling Danmark.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Bruger vi de rigtige oplysninger?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Det er vigtigt, at du oplyser din formue til Udbetaling Danmark.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skal oplyse din formue på www.borger.dk inden 14 dage.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du ikke oplyser din formue til Udbetaling Danmark, er du ikke berettiget til at få et helbredstillægskort, og kan betragte dette brev som en afgørelse på din ansøgning. Afgørelsen træder i kraft den 20. marts 2023.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11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pir kontur">
            <a:extLst>
              <a:ext uri="{FF2B5EF4-FFF2-40B4-BE49-F238E27FC236}">
                <a16:creationId xmlns:a16="http://schemas.microsoft.com/office/drawing/2014/main" id="{7AD2974C-51A3-FE99-6601-D4FF1937F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94" y="1238637"/>
            <a:ext cx="4380723" cy="4380723"/>
          </a:xfrm>
          <a:prstGeom prst="rect">
            <a:avLst/>
          </a:prstGeom>
        </p:spPr>
      </p:pic>
      <p:sp>
        <p:nvSpPr>
          <p:cNvPr id="9" name="Tekstfelt 8">
            <a:extLst>
              <a:ext uri="{FF2B5EF4-FFF2-40B4-BE49-F238E27FC236}">
                <a16:creationId xmlns:a16="http://schemas.microsoft.com/office/drawing/2014/main" id="{0725926C-28AE-3286-A77A-208C554AEE06}"/>
              </a:ext>
            </a:extLst>
          </p:cNvPr>
          <p:cNvSpPr txBox="1"/>
          <p:nvPr/>
        </p:nvSpPr>
        <p:spPr>
          <a:xfrm>
            <a:off x="783770" y="3069771"/>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a:t>
            </a:r>
          </a:p>
        </p:txBody>
      </p:sp>
      <p:sp>
        <p:nvSpPr>
          <p:cNvPr id="14" name="Tekstfelt 13">
            <a:extLst>
              <a:ext uri="{FF2B5EF4-FFF2-40B4-BE49-F238E27FC236}">
                <a16:creationId xmlns:a16="http://schemas.microsoft.com/office/drawing/2014/main" id="{5F67FE1F-33FA-19B2-A50A-AB4624AA1F37}"/>
              </a:ext>
            </a:extLst>
          </p:cNvPr>
          <p:cNvSpPr txBox="1"/>
          <p:nvPr/>
        </p:nvSpPr>
        <p:spPr>
          <a:xfrm>
            <a:off x="397624" y="915471"/>
            <a:ext cx="27734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1. Agterskrivelse hvis der ikke er sendt manglebrev</a:t>
            </a:r>
          </a:p>
        </p:txBody>
      </p:sp>
      <p:sp>
        <p:nvSpPr>
          <p:cNvPr id="3" name="Tekstfelt 2">
            <a:extLst>
              <a:ext uri="{FF2B5EF4-FFF2-40B4-BE49-F238E27FC236}">
                <a16:creationId xmlns:a16="http://schemas.microsoft.com/office/drawing/2014/main" id="{FB69FA5A-7B8C-D75C-FA5F-BAB38C8A3CE1}"/>
              </a:ext>
            </a:extLst>
          </p:cNvPr>
          <p:cNvSpPr txBox="1"/>
          <p:nvPr/>
        </p:nvSpPr>
        <p:spPr>
          <a:xfrm>
            <a:off x="3630410" y="392115"/>
            <a:ext cx="8071688"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er ikke berettiget til helbredstillægskort</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skriver til dig, fordi du den 7. marts 2023 har søgt om helbredstillægskort.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Du er, ud fra oplysninger om din formue, ikke berettiget til at få et helbredstillægskort. For at komme i betragtning til et helbredstillægskort skal din formue være under formuegrænsen på 95.800,00 kr.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har modtaget oplysninger fra Udbetaling Danmark, om at din formue er 308.005,00 kr. Før vi træffer afgørelse, skal du tage stilling til, om de oplysninger, vi har modtaget, er korrekte.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Bruger vi de rigtige oplysninger?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Det er vigtigt, at du retter din formue, hvis du mener, den er forkert.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skal rette din formue på www.borger.dk inden 14 dage.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Hvis du er enig i den oplyste formue, er du ikke berettiget til at få helbredstillægskort og kan betragte dette brev som en afgørelse på din ansøgning. Afgørelsen træder i kraft den 6. marts 2023.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13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pir kontur">
            <a:extLst>
              <a:ext uri="{FF2B5EF4-FFF2-40B4-BE49-F238E27FC236}">
                <a16:creationId xmlns:a16="http://schemas.microsoft.com/office/drawing/2014/main" id="{7AD2974C-51A3-FE99-6601-D4FF1937F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94" y="1238637"/>
            <a:ext cx="4380723" cy="4380723"/>
          </a:xfrm>
          <a:prstGeom prst="rect">
            <a:avLst/>
          </a:prstGeom>
        </p:spPr>
      </p:pic>
      <p:sp>
        <p:nvSpPr>
          <p:cNvPr id="9" name="Tekstfelt 8">
            <a:extLst>
              <a:ext uri="{FF2B5EF4-FFF2-40B4-BE49-F238E27FC236}">
                <a16:creationId xmlns:a16="http://schemas.microsoft.com/office/drawing/2014/main" id="{0725926C-28AE-3286-A77A-208C554AEE06}"/>
              </a:ext>
            </a:extLst>
          </p:cNvPr>
          <p:cNvSpPr txBox="1"/>
          <p:nvPr/>
        </p:nvSpPr>
        <p:spPr>
          <a:xfrm>
            <a:off x="783770" y="3069771"/>
            <a:ext cx="214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a:t>
            </a:r>
          </a:p>
        </p:txBody>
      </p:sp>
      <p:sp>
        <p:nvSpPr>
          <p:cNvPr id="14" name="Tekstfelt 13">
            <a:extLst>
              <a:ext uri="{FF2B5EF4-FFF2-40B4-BE49-F238E27FC236}">
                <a16:creationId xmlns:a16="http://schemas.microsoft.com/office/drawing/2014/main" id="{5F67FE1F-33FA-19B2-A50A-AB4624AA1F37}"/>
              </a:ext>
            </a:extLst>
          </p:cNvPr>
          <p:cNvSpPr txBox="1"/>
          <p:nvPr/>
        </p:nvSpPr>
        <p:spPr>
          <a:xfrm>
            <a:off x="397624" y="915471"/>
            <a:ext cx="2773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Afslagsbrev </a:t>
            </a:r>
          </a:p>
        </p:txBody>
      </p:sp>
      <p:sp>
        <p:nvSpPr>
          <p:cNvPr id="6" name="Tekstfelt 5">
            <a:extLst>
              <a:ext uri="{FF2B5EF4-FFF2-40B4-BE49-F238E27FC236}">
                <a16:creationId xmlns:a16="http://schemas.microsoft.com/office/drawing/2014/main" id="{740EBD2C-9022-DCD0-7C32-6A4DD7ADFA52}"/>
              </a:ext>
            </a:extLst>
          </p:cNvPr>
          <p:cNvSpPr txBox="1"/>
          <p:nvPr/>
        </p:nvSpPr>
        <p:spPr>
          <a:xfrm>
            <a:off x="3850547" y="0"/>
            <a:ext cx="7557683" cy="70173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Du er ikke berettiget til Udvidet helbredstillæg til briller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Vi skriver til dig, fordi du den 7. marts 2023 har søgt om Udvidet helbredstillæg til briller.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Da din personlige tillægsprocent er 0, og din formue ikke er oplyst, er du </a:t>
            </a:r>
            <a:r>
              <a:rPr kumimoji="0" lang="da-DK" sz="1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fortsat</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ikke berettiget til Udvidet helbredstillæg til briller. For at komme i betragtning til Udvidet helbredstillæg til briller skal: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din personlige tillægsprocent være over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jeres samlede formue være oplyst til og opgjort af Udbetaling Danmark i forbindelse med din ansøgning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jeres samlede formue være under formuegrænse på 95.800,00 kr.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Vi har modtaget oplysninger fra Udbetaling Danmark om, at din personlige tillægsprocent er 0, og din formue ikke er oplyst i forbindelse med din ansøgning.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Du kan kontakte Udbetaling Danmark, hvis du har spørgsmål til opgørelse af din personlige tillægsprocent og formue.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Har du spørgsmål til din afgørelse?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Hvis du er uenig i vores afgørelse eller har spørgsmål til den, er du velkommen til at kontakte 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I afsnittet ’Klagevejledning’ kan du læse, hvordan du kan klage over vores afgørelse.</a:t>
            </a:r>
          </a:p>
        </p:txBody>
      </p:sp>
    </p:spTree>
    <p:extLst>
      <p:ext uri="{BB962C8B-B14F-4D97-AF65-F5344CB8AC3E}">
        <p14:creationId xmlns:p14="http://schemas.microsoft.com/office/powerpoint/2010/main" val="135752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2102E-91E1-3F36-B3A9-818DEB2AA268}"/>
              </a:ext>
            </a:extLst>
          </p:cNvPr>
          <p:cNvSpPr>
            <a:spLocks noGrp="1"/>
          </p:cNvSpPr>
          <p:nvPr>
            <p:ph type="title"/>
          </p:nvPr>
        </p:nvSpPr>
        <p:spPr/>
        <p:txBody>
          <a:bodyPr/>
          <a:lstStyle/>
          <a:p>
            <a:r>
              <a:rPr lang="da-DK" dirty="0"/>
              <a:t>Faktura i KP</a:t>
            </a:r>
          </a:p>
        </p:txBody>
      </p:sp>
      <p:sp>
        <p:nvSpPr>
          <p:cNvPr id="3" name="Pladsholder til tekst 2">
            <a:extLst>
              <a:ext uri="{FF2B5EF4-FFF2-40B4-BE49-F238E27FC236}">
                <a16:creationId xmlns:a16="http://schemas.microsoft.com/office/drawing/2014/main" id="{A0012501-B01D-BFE0-14DA-D7718C84411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032164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8E26A-B477-8D18-8B64-620EB2ABF7C8}"/>
              </a:ext>
            </a:extLst>
          </p:cNvPr>
          <p:cNvSpPr>
            <a:spLocks noGrp="1"/>
          </p:cNvSpPr>
          <p:nvPr>
            <p:ph type="title"/>
          </p:nvPr>
        </p:nvSpPr>
        <p:spPr/>
        <p:txBody>
          <a:bodyPr/>
          <a:lstStyle/>
          <a:p>
            <a:r>
              <a:rPr lang="da-DK" dirty="0"/>
              <a:t>E-faktura på arbejdsgruppemøde</a:t>
            </a:r>
          </a:p>
        </p:txBody>
      </p:sp>
      <p:pic>
        <p:nvPicPr>
          <p:cNvPr id="7" name="Pladsholder til billede 6">
            <a:extLst>
              <a:ext uri="{FF2B5EF4-FFF2-40B4-BE49-F238E27FC236}">
                <a16:creationId xmlns:a16="http://schemas.microsoft.com/office/drawing/2014/main" id="{EFA3D1BC-056A-C339-77EF-99EEAA92EB6A}"/>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9C821572-A7E7-9A4F-A21F-522B2CB8435C}"/>
              </a:ext>
            </a:extLst>
          </p:cNvPr>
          <p:cNvSpPr>
            <a:spLocks noGrp="1"/>
          </p:cNvSpPr>
          <p:nvPr>
            <p:ph type="body" sz="quarter" idx="14"/>
          </p:nvPr>
        </p:nvSpPr>
        <p:spPr/>
        <p:txBody>
          <a:bodyPr/>
          <a:lstStyle/>
          <a:p>
            <a:r>
              <a:rPr lang="da-DK" dirty="0"/>
              <a:t>Pensionsarbejdsgruppemøde vedr. release 5 i foråret 2024 (uge 9):</a:t>
            </a:r>
          </a:p>
          <a:p>
            <a:pPr marL="342900" indent="-342900">
              <a:buFontTx/>
              <a:buChar char="-"/>
            </a:pPr>
            <a:r>
              <a:rPr lang="da-DK" dirty="0"/>
              <a:t>E-faktura er blevet prioriteret i forhold til at KP skal kunne modtage og godkende e-faktura</a:t>
            </a:r>
          </a:p>
          <a:p>
            <a:pPr marL="342900" indent="-342900">
              <a:buFontTx/>
              <a:buChar char="-"/>
            </a:pPr>
            <a:r>
              <a:rPr lang="da-DK" dirty="0"/>
              <a:t>Mulighederne for automatisering af betaling af alm. helbredstillæg undersøges – Stor usikkerhed </a:t>
            </a:r>
          </a:p>
        </p:txBody>
      </p:sp>
      <p:sp>
        <p:nvSpPr>
          <p:cNvPr id="5" name="Pladsholder til tekst 4">
            <a:extLst>
              <a:ext uri="{FF2B5EF4-FFF2-40B4-BE49-F238E27FC236}">
                <a16:creationId xmlns:a16="http://schemas.microsoft.com/office/drawing/2014/main" id="{500004EF-E020-450D-6E1B-76B27308CBF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678452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Udvalgte 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E72F8-88D4-91CB-CDA7-97AF8A249E00}"/>
              </a:ext>
            </a:extLst>
          </p:cNvPr>
          <p:cNvSpPr>
            <a:spLocks noGrp="1"/>
          </p:cNvSpPr>
          <p:nvPr>
            <p:ph type="title"/>
          </p:nvPr>
        </p:nvSpPr>
        <p:spPr/>
        <p:txBody>
          <a:bodyPr/>
          <a:lstStyle/>
          <a:p>
            <a:r>
              <a:rPr lang="da-DK" dirty="0"/>
              <a:t>Kendte fejl (1 af 2) LIS-udtræk: ny navngivning</a:t>
            </a:r>
            <a:br>
              <a:rPr lang="da-DK" dirty="0"/>
            </a:br>
            <a:endParaRPr lang="da-DK" dirty="0"/>
          </a:p>
        </p:txBody>
      </p:sp>
      <p:pic>
        <p:nvPicPr>
          <p:cNvPr id="8" name="Pladsholder til billede 7">
            <a:extLst>
              <a:ext uri="{FF2B5EF4-FFF2-40B4-BE49-F238E27FC236}">
                <a16:creationId xmlns:a16="http://schemas.microsoft.com/office/drawing/2014/main" id="{C4AB0A59-ECB3-6808-FA69-9B91000DB54E}"/>
              </a:ext>
            </a:extLst>
          </p:cNvPr>
          <p:cNvPicPr>
            <a:picLocks noGrp="1" noChangeAspect="1"/>
          </p:cNvPicPr>
          <p:nvPr>
            <p:ph type="pic" sz="quarter" idx="13"/>
          </p:nvPr>
        </p:nvPicPr>
        <p:blipFill>
          <a:blip r:embed="rId3"/>
          <a:srcRect t="28218" b="28218"/>
          <a:stretch>
            <a:fillRect/>
          </a:stretch>
        </p:blipFill>
        <p:spPr/>
      </p:pic>
      <p:sp>
        <p:nvSpPr>
          <p:cNvPr id="4" name="Pladsholder til tekst 3">
            <a:extLst>
              <a:ext uri="{FF2B5EF4-FFF2-40B4-BE49-F238E27FC236}">
                <a16:creationId xmlns:a16="http://schemas.microsoft.com/office/drawing/2014/main" id="{661807AC-5306-60AD-0523-FE077062F58D}"/>
              </a:ext>
            </a:extLst>
          </p:cNvPr>
          <p:cNvSpPr>
            <a:spLocks noGrp="1"/>
          </p:cNvSpPr>
          <p:nvPr>
            <p:ph type="body" sz="quarter" idx="14"/>
          </p:nvPr>
        </p:nvSpPr>
        <p:spPr>
          <a:xfrm>
            <a:off x="623391" y="1435180"/>
            <a:ext cx="10893424" cy="2151542"/>
          </a:xfrm>
        </p:spPr>
        <p:txBody>
          <a:bodyPr/>
          <a:lstStyle/>
          <a:p>
            <a:r>
              <a:rPr lang="da-DK" dirty="0"/>
              <a:t>På baggrund af de nye </a:t>
            </a:r>
            <a:r>
              <a:rPr lang="da-DK" dirty="0" err="1"/>
              <a:t>funktionaliteter</a:t>
            </a:r>
            <a:r>
              <a:rPr lang="da-DK" dirty="0"/>
              <a:t> i systemadministration for LIS udtræk, ændres navnene på filerne, der sendes fra systemet.</a:t>
            </a:r>
          </a:p>
          <a:p>
            <a:endParaRPr lang="da-DK" dirty="0"/>
          </a:p>
          <a:p>
            <a:r>
              <a:rPr lang="da-DK" dirty="0"/>
              <a:t>Hvis modtagersystem er opsat på baggrund af filnavn, vil det være relevant at kigge på opsætningen i jeres LIS-modtagersystem.</a:t>
            </a:r>
          </a:p>
          <a:p>
            <a:r>
              <a:rPr lang="da-DK" dirty="0"/>
              <a:t>Læs mere: </a:t>
            </a:r>
            <a:r>
              <a:rPr lang="da-DK" dirty="0">
                <a:hlinkClick r:id="rId4"/>
              </a:rPr>
              <a:t>https://www.kommunernespensionssystem.dk/meddelelse/navneaendring-paa-lis-filer/</a:t>
            </a:r>
            <a:r>
              <a:rPr lang="da-DK" dirty="0"/>
              <a:t> </a:t>
            </a:r>
          </a:p>
        </p:txBody>
      </p:sp>
      <p:sp>
        <p:nvSpPr>
          <p:cNvPr id="5" name="Pladsholder til tekst 4">
            <a:extLst>
              <a:ext uri="{FF2B5EF4-FFF2-40B4-BE49-F238E27FC236}">
                <a16:creationId xmlns:a16="http://schemas.microsoft.com/office/drawing/2014/main" id="{9805C98B-70D5-D7EB-3F46-9E1739A3037C}"/>
              </a:ext>
            </a:extLst>
          </p:cNvPr>
          <p:cNvSpPr>
            <a:spLocks noGrp="1"/>
          </p:cNvSpPr>
          <p:nvPr>
            <p:ph type="body" sz="quarter" idx="15"/>
          </p:nvPr>
        </p:nvSpPr>
        <p:spPr/>
        <p:txBody>
          <a:bodyPr/>
          <a:lstStyle/>
          <a:p>
            <a:endParaRPr lang="da-DK"/>
          </a:p>
        </p:txBody>
      </p:sp>
      <p:pic>
        <p:nvPicPr>
          <p:cNvPr id="7" name="Grafik 6" descr="Kravlende baby kontur">
            <a:extLst>
              <a:ext uri="{FF2B5EF4-FFF2-40B4-BE49-F238E27FC236}">
                <a16:creationId xmlns:a16="http://schemas.microsoft.com/office/drawing/2014/main" id="{9D0AF219-B063-1D4A-FC8D-449ACD2FF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5339" y="-180345"/>
            <a:ext cx="1891748" cy="1891748"/>
          </a:xfrm>
          <a:prstGeom prst="rect">
            <a:avLst/>
          </a:prstGeom>
        </p:spPr>
      </p:pic>
      <p:pic>
        <p:nvPicPr>
          <p:cNvPr id="10" name="Grafik 9" descr="Medarbejderskilt kontur">
            <a:extLst>
              <a:ext uri="{FF2B5EF4-FFF2-40B4-BE49-F238E27FC236}">
                <a16:creationId xmlns:a16="http://schemas.microsoft.com/office/drawing/2014/main" id="{C4D42F05-6927-40C1-EF37-1D925E851C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36435">
            <a:off x="10614293" y="346331"/>
            <a:ext cx="957546" cy="957546"/>
          </a:xfrm>
          <a:prstGeom prst="rect">
            <a:avLst/>
          </a:prstGeom>
        </p:spPr>
      </p:pic>
    </p:spTree>
    <p:extLst>
      <p:ext uri="{BB962C8B-B14F-4D97-AF65-F5344CB8AC3E}">
        <p14:creationId xmlns:p14="http://schemas.microsoft.com/office/powerpoint/2010/main" val="8373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C136-8707-B2DC-8180-1664A68F9AD2}"/>
              </a:ext>
            </a:extLst>
          </p:cNvPr>
          <p:cNvSpPr>
            <a:spLocks noGrp="1"/>
          </p:cNvSpPr>
          <p:nvPr>
            <p:ph type="title"/>
          </p:nvPr>
        </p:nvSpPr>
        <p:spPr/>
        <p:txBody>
          <a:bodyPr/>
          <a:lstStyle/>
          <a:p>
            <a:r>
              <a:rPr lang="da-DK" dirty="0"/>
              <a:t>Kendte fejl (2 af 2) Visningsfejl: bopælskommune</a:t>
            </a:r>
          </a:p>
        </p:txBody>
      </p:sp>
      <p:pic>
        <p:nvPicPr>
          <p:cNvPr id="8" name="Pladsholder til billede 7">
            <a:extLst>
              <a:ext uri="{FF2B5EF4-FFF2-40B4-BE49-F238E27FC236}">
                <a16:creationId xmlns:a16="http://schemas.microsoft.com/office/drawing/2014/main" id="{E3A6C351-6945-A4BF-9B6E-9FDF13429EB0}"/>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F3DBE83F-A902-78BC-E6E9-519BC582BF21}"/>
              </a:ext>
            </a:extLst>
          </p:cNvPr>
          <p:cNvSpPr>
            <a:spLocks noGrp="1"/>
          </p:cNvSpPr>
          <p:nvPr>
            <p:ph type="body" sz="quarter" idx="14"/>
          </p:nvPr>
        </p:nvSpPr>
        <p:spPr/>
        <p:txBody>
          <a:bodyPr/>
          <a:lstStyle/>
          <a:p>
            <a:r>
              <a:rPr lang="da-DK" dirty="0"/>
              <a:t>Under finansieringshistorikken vises forkert bopælskommune. Den korrekte bopælskommune fremgår af nederste tabel med historik.</a:t>
            </a:r>
          </a:p>
          <a:p>
            <a:endParaRPr lang="da-DK" dirty="0"/>
          </a:p>
          <a:p>
            <a:endParaRPr lang="da-DK" dirty="0"/>
          </a:p>
          <a:p>
            <a:endParaRPr lang="da-DK" dirty="0"/>
          </a:p>
          <a:p>
            <a:endParaRPr lang="da-DK" dirty="0"/>
          </a:p>
          <a:p>
            <a:r>
              <a:rPr lang="da-DK" dirty="0"/>
              <a:t>KP Basis udregner finansieringskommunen korrekt.</a:t>
            </a:r>
          </a:p>
          <a:p>
            <a:endParaRPr lang="da-DK" dirty="0"/>
          </a:p>
          <a:p>
            <a:endParaRPr lang="da-DK" dirty="0"/>
          </a:p>
        </p:txBody>
      </p:sp>
      <p:sp>
        <p:nvSpPr>
          <p:cNvPr id="5" name="Pladsholder til tekst 4">
            <a:extLst>
              <a:ext uri="{FF2B5EF4-FFF2-40B4-BE49-F238E27FC236}">
                <a16:creationId xmlns:a16="http://schemas.microsoft.com/office/drawing/2014/main" id="{ADD2951A-81E8-A18A-BB0D-6E59471A9EBD}"/>
              </a:ext>
            </a:extLst>
          </p:cNvPr>
          <p:cNvSpPr>
            <a:spLocks noGrp="1"/>
          </p:cNvSpPr>
          <p:nvPr>
            <p:ph type="body" sz="quarter" idx="15"/>
          </p:nvPr>
        </p:nvSpPr>
        <p:spPr/>
        <p:txBody>
          <a:bodyPr/>
          <a:lstStyle/>
          <a:p>
            <a:endParaRPr lang="da-DK"/>
          </a:p>
        </p:txBody>
      </p:sp>
      <p:pic>
        <p:nvPicPr>
          <p:cNvPr id="10" name="Grafik 9" descr="Forstadsscene kontur">
            <a:extLst>
              <a:ext uri="{FF2B5EF4-FFF2-40B4-BE49-F238E27FC236}">
                <a16:creationId xmlns:a16="http://schemas.microsoft.com/office/drawing/2014/main" id="{570A2922-C606-DFDA-561B-56C05F40E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6146" y="2440056"/>
            <a:ext cx="1977887" cy="1977887"/>
          </a:xfrm>
          <a:prstGeom prst="rect">
            <a:avLst/>
          </a:prstGeom>
        </p:spPr>
      </p:pic>
      <p:pic>
        <p:nvPicPr>
          <p:cNvPr id="12" name="Grafik 11" descr="Penge kontur">
            <a:extLst>
              <a:ext uri="{FF2B5EF4-FFF2-40B4-BE49-F238E27FC236}">
                <a16:creationId xmlns:a16="http://schemas.microsoft.com/office/drawing/2014/main" id="{14A2C96C-2AB7-E8F6-CB81-6D5493F61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7877" y="4592420"/>
            <a:ext cx="2051135" cy="2051135"/>
          </a:xfrm>
          <a:prstGeom prst="rect">
            <a:avLst/>
          </a:prstGeom>
        </p:spPr>
      </p:pic>
      <p:pic>
        <p:nvPicPr>
          <p:cNvPr id="14" name="Grafik 13" descr="Kvinde med massiv udfyldning">
            <a:extLst>
              <a:ext uri="{FF2B5EF4-FFF2-40B4-BE49-F238E27FC236}">
                <a16:creationId xmlns:a16="http://schemas.microsoft.com/office/drawing/2014/main" id="{B2A6E8B6-8D6D-F0FE-FCA4-7F41E24531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945" y="3240480"/>
            <a:ext cx="790134" cy="790134"/>
          </a:xfrm>
          <a:prstGeom prst="rect">
            <a:avLst/>
          </a:prstGeom>
        </p:spPr>
      </p:pic>
    </p:spTree>
    <p:extLst>
      <p:ext uri="{BB962C8B-B14F-4D97-AF65-F5344CB8AC3E}">
        <p14:creationId xmlns:p14="http://schemas.microsoft.com/office/powerpoint/2010/main" val="13889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2965" y="1525973"/>
            <a:ext cx="3446016" cy="3446016"/>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projektet?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1747" y="1912539"/>
            <a:ext cx="3446016" cy="3446016"/>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47875-7764-4802-AB3E-107CEDC9139A}"/>
              </a:ext>
            </a:extLst>
          </p:cNvPr>
          <p:cNvSpPr>
            <a:spLocks noGrp="1"/>
          </p:cNvSpPr>
          <p:nvPr>
            <p:ph type="title"/>
          </p:nvPr>
        </p:nvSpPr>
        <p:spPr/>
        <p:txBody>
          <a:bodyPr/>
          <a:lstStyle/>
          <a:p>
            <a:r>
              <a:rPr lang="da-DK" dirty="0"/>
              <a:t>Dagsorden</a:t>
            </a:r>
          </a:p>
        </p:txBody>
      </p:sp>
      <p:pic>
        <p:nvPicPr>
          <p:cNvPr id="11" name="Pladsholder til billede 10">
            <a:extLst>
              <a:ext uri="{FF2B5EF4-FFF2-40B4-BE49-F238E27FC236}">
                <a16:creationId xmlns:a16="http://schemas.microsoft.com/office/drawing/2014/main" id="{1E9C2FA3-6980-4E2E-985D-078D399F2432}"/>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6FD99917-9122-4948-AAF0-1EF61C88DA12}"/>
              </a:ext>
            </a:extLst>
          </p:cNvPr>
          <p:cNvSpPr>
            <a:spLocks noGrp="1"/>
          </p:cNvSpPr>
          <p:nvPr>
            <p:ph type="body" sz="quarter" idx="14"/>
          </p:nvPr>
        </p:nvSpPr>
        <p:spPr>
          <a:xfrm>
            <a:off x="623392" y="1189993"/>
            <a:ext cx="5758556" cy="4104031"/>
          </a:xfrm>
        </p:spPr>
        <p:txBody>
          <a:bodyPr/>
          <a:lstStyle/>
          <a:p>
            <a:pPr marL="342900" indent="-342900">
              <a:buFont typeface="Arial" panose="020B0604020202020204" pitchFamily="34" charset="0"/>
              <a:buChar char="•"/>
            </a:pPr>
            <a:r>
              <a:rPr lang="da-DK" dirty="0">
                <a:solidFill>
                  <a:schemeClr val="accent5"/>
                </a:solidFill>
              </a:rPr>
              <a:t>Kort nyt</a:t>
            </a:r>
          </a:p>
          <a:p>
            <a:pPr marL="342900" indent="-342900">
              <a:buFont typeface="Arial" panose="020B0604020202020204" pitchFamily="34" charset="0"/>
              <a:buChar char="•"/>
            </a:pPr>
            <a:r>
              <a:rPr lang="en-US" dirty="0" err="1">
                <a:solidFill>
                  <a:schemeClr val="accent5"/>
                </a:solidFill>
              </a:rPr>
              <a:t>Efterlysning</a:t>
            </a:r>
            <a:r>
              <a:rPr lang="en-US" dirty="0">
                <a:solidFill>
                  <a:schemeClr val="accent5"/>
                </a:solidFill>
              </a:rPr>
              <a:t> </a:t>
            </a:r>
            <a:r>
              <a:rPr lang="en-US" dirty="0" err="1">
                <a:solidFill>
                  <a:schemeClr val="accent5"/>
                </a:solidFill>
              </a:rPr>
              <a:t>af</a:t>
            </a:r>
            <a:r>
              <a:rPr lang="en-US" dirty="0">
                <a:solidFill>
                  <a:schemeClr val="accent5"/>
                </a:solidFill>
              </a:rPr>
              <a:t> input – BTU</a:t>
            </a:r>
          </a:p>
          <a:p>
            <a:pPr marL="342900" indent="-342900">
              <a:buFont typeface="Arial" panose="020B0604020202020204" pitchFamily="34" charset="0"/>
              <a:buChar char="•"/>
            </a:pPr>
            <a:r>
              <a:rPr lang="en-US" dirty="0" err="1">
                <a:solidFill>
                  <a:schemeClr val="accent5"/>
                </a:solidFill>
              </a:rPr>
              <a:t>Understøttelse</a:t>
            </a:r>
            <a:r>
              <a:rPr lang="en-US" dirty="0">
                <a:solidFill>
                  <a:schemeClr val="accent5"/>
                </a:solidFill>
              </a:rPr>
              <a:t> </a:t>
            </a:r>
            <a:r>
              <a:rPr lang="en-US" dirty="0" err="1">
                <a:solidFill>
                  <a:schemeClr val="accent5"/>
                </a:solidFill>
              </a:rPr>
              <a:t>af</a:t>
            </a:r>
            <a:r>
              <a:rPr lang="en-US" dirty="0">
                <a:solidFill>
                  <a:schemeClr val="accent5"/>
                </a:solidFill>
              </a:rPr>
              <a:t> </a:t>
            </a:r>
            <a:r>
              <a:rPr lang="en-US" dirty="0" err="1">
                <a:solidFill>
                  <a:schemeClr val="accent5"/>
                </a:solidFill>
              </a:rPr>
              <a:t>enkeltsagsprincippet</a:t>
            </a:r>
            <a:endParaRPr lang="en-US" dirty="0">
              <a:solidFill>
                <a:schemeClr val="accent5"/>
              </a:solidFill>
            </a:endParaRPr>
          </a:p>
          <a:p>
            <a:pPr marL="342900" indent="-342900">
              <a:buFont typeface="Arial" panose="020B0604020202020204" pitchFamily="34" charset="0"/>
              <a:buChar char="•"/>
            </a:pPr>
            <a:r>
              <a:rPr lang="en-US" dirty="0" err="1">
                <a:solidFill>
                  <a:schemeClr val="accent5"/>
                </a:solidFill>
              </a:rPr>
              <a:t>Spørgsmål</a:t>
            </a:r>
            <a:r>
              <a:rPr lang="en-US" dirty="0">
                <a:solidFill>
                  <a:schemeClr val="accent5"/>
                </a:solidFill>
              </a:rPr>
              <a:t> </a:t>
            </a:r>
            <a:r>
              <a:rPr lang="en-US" dirty="0" err="1">
                <a:solidFill>
                  <a:schemeClr val="accent5"/>
                </a:solidFill>
              </a:rPr>
              <a:t>til</a:t>
            </a:r>
            <a:r>
              <a:rPr lang="en-US" dirty="0">
                <a:solidFill>
                  <a:schemeClr val="accent5"/>
                </a:solidFill>
              </a:rPr>
              <a:t> </a:t>
            </a:r>
            <a:r>
              <a:rPr lang="en-US" dirty="0" err="1">
                <a:solidFill>
                  <a:schemeClr val="accent5"/>
                </a:solidFill>
              </a:rPr>
              <a:t>helbredstillægskort</a:t>
            </a:r>
            <a:endParaRPr lang="en-US" dirty="0">
              <a:solidFill>
                <a:schemeClr val="accent5"/>
              </a:solidFill>
            </a:endParaRPr>
          </a:p>
          <a:p>
            <a:pPr marL="342900" indent="-342900">
              <a:buFont typeface="Arial" panose="020B0604020202020204" pitchFamily="34" charset="0"/>
              <a:buChar char="•"/>
            </a:pPr>
            <a:r>
              <a:rPr lang="da-DK" dirty="0">
                <a:solidFill>
                  <a:schemeClr val="accent5"/>
                </a:solidFill>
              </a:rPr>
              <a:t>Brevkoncept / Principper</a:t>
            </a:r>
          </a:p>
          <a:p>
            <a:pPr marL="342900" indent="-342900">
              <a:buFont typeface="Arial" panose="020B0604020202020204" pitchFamily="34" charset="0"/>
              <a:buChar char="•"/>
            </a:pPr>
            <a:r>
              <a:rPr lang="da-DK" dirty="0">
                <a:solidFill>
                  <a:schemeClr val="accent5"/>
                </a:solidFill>
              </a:rPr>
              <a:t>Faktura i KP</a:t>
            </a:r>
          </a:p>
          <a:p>
            <a:pPr marL="342900" indent="-342900">
              <a:buFont typeface="Arial" panose="020B0604020202020204" pitchFamily="34" charset="0"/>
              <a:buChar char="•"/>
            </a:pPr>
            <a:r>
              <a:rPr lang="da-DK" dirty="0">
                <a:solidFill>
                  <a:schemeClr val="accent5"/>
                </a:solidFill>
              </a:rPr>
              <a:t>Udvalgte kendte fejl</a:t>
            </a:r>
          </a:p>
          <a:p>
            <a:pPr marL="342900" indent="-342900">
              <a:buFont typeface="Arial" panose="020B0604020202020204" pitchFamily="34" charset="0"/>
              <a:buChar char="•"/>
            </a:pPr>
            <a:r>
              <a:rPr lang="da-DK" dirty="0">
                <a:solidFill>
                  <a:schemeClr val="accent5"/>
                </a:solidFill>
              </a:rPr>
              <a:t>Spørgsmål</a:t>
            </a:r>
          </a:p>
          <a:p>
            <a:pPr marL="342900" indent="-342900">
              <a:buFont typeface="Arial" panose="020B0604020202020204" pitchFamily="34" charset="0"/>
              <a:buChar char="•"/>
            </a:pPr>
            <a:endParaRPr lang="da-DK" dirty="0">
              <a:solidFill>
                <a:srgbClr val="00B050"/>
              </a:solidFill>
            </a:endParaRPr>
          </a:p>
          <a:p>
            <a:pPr marL="342900" indent="-342900">
              <a:buFont typeface="Arial" panose="020B0604020202020204" pitchFamily="34" charset="0"/>
              <a:buChar char="•"/>
            </a:pPr>
            <a:endParaRPr lang="da-DK" dirty="0">
              <a:solidFill>
                <a:srgbClr val="00B050"/>
              </a:solidFill>
            </a:endParaRPr>
          </a:p>
          <a:p>
            <a:pPr marL="342900" indent="-342900">
              <a:buFont typeface="Arial" panose="020B0604020202020204" pitchFamily="34" charset="0"/>
              <a:buChar char="•"/>
            </a:pPr>
            <a:r>
              <a:rPr lang="da-DK" dirty="0">
                <a:solidFill>
                  <a:srgbClr val="00B050"/>
                </a:solidFill>
              </a:rPr>
              <a:t>Afstemning af MAF</a:t>
            </a:r>
          </a:p>
          <a:p>
            <a:pPr marL="342900" indent="-342900">
              <a:buFont typeface="Arial" panose="020B0604020202020204" pitchFamily="34" charset="0"/>
              <a:buChar char="•"/>
            </a:pPr>
            <a:r>
              <a:rPr lang="da-DK" dirty="0">
                <a:solidFill>
                  <a:srgbClr val="00B050"/>
                </a:solidFill>
              </a:rPr>
              <a:t>Release 3.0 pilotafprøvning</a:t>
            </a:r>
          </a:p>
          <a:p>
            <a:pPr marL="342900" indent="-342900">
              <a:buFont typeface="Arial" panose="020B0604020202020204" pitchFamily="34" charset="0"/>
              <a:buChar char="•"/>
            </a:pPr>
            <a:r>
              <a:rPr lang="da-DK" dirty="0">
                <a:solidFill>
                  <a:srgbClr val="00B050"/>
                </a:solidFill>
              </a:rPr>
              <a:t>KLIK-opgaver og oversigt til release 3.0</a:t>
            </a:r>
          </a:p>
          <a:p>
            <a:pPr marL="342900" indent="-342900">
              <a:buFont typeface="Arial" panose="020B0604020202020204" pitchFamily="34" charset="0"/>
              <a:buChar char="•"/>
            </a:pPr>
            <a:r>
              <a:rPr lang="da-DK" dirty="0">
                <a:solidFill>
                  <a:srgbClr val="00B050"/>
                </a:solidFill>
              </a:rPr>
              <a:t>Status på driften</a:t>
            </a:r>
          </a:p>
          <a:p>
            <a:pPr marL="342900" lvl="1" indent="-342900">
              <a:buFont typeface="Arial" panose="020B0604020202020204" pitchFamily="34" charset="0"/>
              <a:buChar char="•"/>
            </a:pPr>
            <a:r>
              <a:rPr lang="da-DK" dirty="0"/>
              <a:t>Tak for i dag</a:t>
            </a:r>
          </a:p>
        </p:txBody>
      </p:sp>
      <p:sp>
        <p:nvSpPr>
          <p:cNvPr id="5" name="Pladsholder til tekst 4">
            <a:extLst>
              <a:ext uri="{FF2B5EF4-FFF2-40B4-BE49-F238E27FC236}">
                <a16:creationId xmlns:a16="http://schemas.microsoft.com/office/drawing/2014/main" id="{1D326756-32C8-4943-955A-237B29369F69}"/>
              </a:ext>
            </a:extLst>
          </p:cNvPr>
          <p:cNvSpPr>
            <a:spLocks noGrp="1"/>
          </p:cNvSpPr>
          <p:nvPr>
            <p:ph type="body" sz="quarter" idx="15"/>
          </p:nvPr>
        </p:nvSpPr>
        <p:spPr/>
        <p:txBody>
          <a:bodyPr/>
          <a:lstStyle/>
          <a:p>
            <a:endParaRPr lang="da-DK"/>
          </a:p>
        </p:txBody>
      </p:sp>
      <p:sp>
        <p:nvSpPr>
          <p:cNvPr id="3" name="Tekstfelt 2">
            <a:extLst>
              <a:ext uri="{FF2B5EF4-FFF2-40B4-BE49-F238E27FC236}">
                <a16:creationId xmlns:a16="http://schemas.microsoft.com/office/drawing/2014/main" id="{DDF6CA1B-A626-2F62-92A5-0F2B27F97A2D}"/>
              </a:ext>
            </a:extLst>
          </p:cNvPr>
          <p:cNvSpPr txBox="1"/>
          <p:nvPr/>
        </p:nvSpPr>
        <p:spPr>
          <a:xfrm>
            <a:off x="-115272" y="1311869"/>
            <a:ext cx="738664" cy="1951816"/>
          </a:xfrm>
          <a:prstGeom prst="rect">
            <a:avLst/>
          </a:prstGeom>
          <a:noFill/>
        </p:spPr>
        <p:txBody>
          <a:bodyPr vert="vert270" wrap="none" rtlCol="0">
            <a:spAutoFit/>
          </a:bodyPr>
          <a:lstStyle/>
          <a:p>
            <a:r>
              <a:rPr lang="da-DK" dirty="0">
                <a:solidFill>
                  <a:schemeClr val="accent5"/>
                </a:solidFill>
                <a:latin typeface="Trebuchet MS" panose="020B0603020202020204" pitchFamily="34" charset="0"/>
              </a:rPr>
              <a:t>Sagsbehandler og </a:t>
            </a:r>
          </a:p>
          <a:p>
            <a:r>
              <a:rPr lang="da-DK" dirty="0">
                <a:solidFill>
                  <a:schemeClr val="accent5"/>
                </a:solidFill>
                <a:latin typeface="Trebuchet MS" panose="020B0603020202020204" pitchFamily="34" charset="0"/>
              </a:rPr>
              <a:t>systemansvarlig</a:t>
            </a:r>
          </a:p>
        </p:txBody>
      </p:sp>
      <p:sp>
        <p:nvSpPr>
          <p:cNvPr id="7" name="Tekstfelt 6">
            <a:extLst>
              <a:ext uri="{FF2B5EF4-FFF2-40B4-BE49-F238E27FC236}">
                <a16:creationId xmlns:a16="http://schemas.microsoft.com/office/drawing/2014/main" id="{589DFAA2-107C-05EE-EFCE-1EC7635A13CF}"/>
              </a:ext>
            </a:extLst>
          </p:cNvPr>
          <p:cNvSpPr txBox="1"/>
          <p:nvPr/>
        </p:nvSpPr>
        <p:spPr>
          <a:xfrm>
            <a:off x="161727" y="4172606"/>
            <a:ext cx="461665" cy="1735411"/>
          </a:xfrm>
          <a:prstGeom prst="rect">
            <a:avLst/>
          </a:prstGeom>
          <a:noFill/>
        </p:spPr>
        <p:txBody>
          <a:bodyPr vert="vert270" wrap="none" rtlCol="0">
            <a:spAutoFit/>
          </a:bodyPr>
          <a:lstStyle/>
          <a:p>
            <a:r>
              <a:rPr lang="da-DK" dirty="0">
                <a:solidFill>
                  <a:srgbClr val="00B050"/>
                </a:solidFill>
                <a:latin typeface="Trebuchet MS" panose="020B0603020202020204" pitchFamily="34" charset="0"/>
              </a:rPr>
              <a:t>Systemansvarlig</a:t>
            </a:r>
          </a:p>
        </p:txBody>
      </p:sp>
    </p:spTree>
    <p:extLst>
      <p:ext uri="{BB962C8B-B14F-4D97-AF65-F5344CB8AC3E}">
        <p14:creationId xmlns:p14="http://schemas.microsoft.com/office/powerpoint/2010/main" val="2589574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April</a:t>
            </a:r>
          </a:p>
          <a:p>
            <a:pPr marL="342900" indent="-342900">
              <a:buFont typeface="Arial" panose="020B0604020202020204" pitchFamily="34" charset="0"/>
              <a:buChar char="•"/>
            </a:pPr>
            <a:r>
              <a:rPr lang="da-DK" dirty="0"/>
              <a:t>Udviklingsplan for release 5 – marts 2024</a:t>
            </a:r>
          </a:p>
          <a:p>
            <a:pPr marL="342900" indent="-342900">
              <a:buFont typeface="Arial" panose="020B0604020202020204" pitchFamily="34" charset="0"/>
              <a:buChar char="•"/>
            </a:pPr>
            <a:r>
              <a:rPr lang="da-DK" dirty="0"/>
              <a:t>Demo af alternativ modtager (release 3.0)</a:t>
            </a:r>
          </a:p>
          <a:p>
            <a:pPr marL="342900" indent="-342900">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84CDF-7727-AFAF-4207-D13DF9401041}"/>
              </a:ext>
            </a:extLst>
          </p:cNvPr>
          <p:cNvSpPr>
            <a:spLocks noGrp="1"/>
          </p:cNvSpPr>
          <p:nvPr>
            <p:ph type="title"/>
          </p:nvPr>
        </p:nvSpPr>
        <p:spPr/>
        <p:txBody>
          <a:bodyPr/>
          <a:lstStyle/>
          <a:p>
            <a:r>
              <a:rPr lang="da-DK" dirty="0"/>
              <a:t>Afstemning af MAF</a:t>
            </a:r>
          </a:p>
        </p:txBody>
      </p:sp>
      <p:sp>
        <p:nvSpPr>
          <p:cNvPr id="3" name="Pladsholder til tekst 2">
            <a:extLst>
              <a:ext uri="{FF2B5EF4-FFF2-40B4-BE49-F238E27FC236}">
                <a16:creationId xmlns:a16="http://schemas.microsoft.com/office/drawing/2014/main" id="{89BD9B62-C654-493B-E51C-5DA5EC5365B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205500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DD2E1-6777-CCA2-4F44-8260F886E7FF}"/>
              </a:ext>
            </a:extLst>
          </p:cNvPr>
          <p:cNvSpPr>
            <a:spLocks noGrp="1"/>
          </p:cNvSpPr>
          <p:nvPr>
            <p:ph type="title"/>
          </p:nvPr>
        </p:nvSpPr>
        <p:spPr/>
        <p:txBody>
          <a:bodyPr/>
          <a:lstStyle/>
          <a:p>
            <a:r>
              <a:rPr lang="da-DK" dirty="0"/>
              <a:t>MAF / Afstemning</a:t>
            </a:r>
          </a:p>
        </p:txBody>
      </p:sp>
      <p:pic>
        <p:nvPicPr>
          <p:cNvPr id="7" name="Pladsholder til billede 6">
            <a:extLst>
              <a:ext uri="{FF2B5EF4-FFF2-40B4-BE49-F238E27FC236}">
                <a16:creationId xmlns:a16="http://schemas.microsoft.com/office/drawing/2014/main" id="{C74897E3-BA58-AC84-F182-AD496832E33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85B786F4-570A-7BE8-9442-5671F6548CC3}"/>
              </a:ext>
            </a:extLst>
          </p:cNvPr>
          <p:cNvSpPr>
            <a:spLocks noGrp="1"/>
          </p:cNvSpPr>
          <p:nvPr>
            <p:ph type="body" sz="quarter" idx="14"/>
          </p:nvPr>
        </p:nvSpPr>
        <p:spPr/>
        <p:txBody>
          <a:bodyPr/>
          <a:lstStyle/>
          <a:p>
            <a:r>
              <a:rPr lang="da-DK" dirty="0"/>
              <a:t>Til hjælp for afstemning af MAF for 2022, blev der d. 30.1 udsendt en rapport via Min Support, som økonomiafdelingen kan benytte i forbindelse med afstemning.</a:t>
            </a:r>
          </a:p>
          <a:p>
            <a:pPr marL="342900" indent="-342900">
              <a:buFontTx/>
              <a:buChar char="-"/>
            </a:pPr>
            <a:r>
              <a:rPr lang="da-DK" dirty="0"/>
              <a:t>Afstemning af afregningskontoen</a:t>
            </a:r>
          </a:p>
          <a:p>
            <a:pPr marL="342900" indent="-342900">
              <a:buFontTx/>
              <a:buChar char="-"/>
            </a:pPr>
            <a:r>
              <a:rPr lang="da-DK" dirty="0"/>
              <a:t>Ovenstående rapporter bliver potentielt fast indarbejdet i KP. </a:t>
            </a:r>
          </a:p>
          <a:p>
            <a:endParaRPr lang="da-DK" dirty="0"/>
          </a:p>
          <a:p>
            <a:r>
              <a:rPr lang="da-DK" dirty="0"/>
              <a:t>I har yderligere modtaget en rapport i uge 6. </a:t>
            </a:r>
          </a:p>
          <a:p>
            <a:pPr marL="342900" indent="-342900">
              <a:buFontTx/>
              <a:buChar char="-"/>
            </a:pPr>
            <a:r>
              <a:rPr lang="da-DK" dirty="0"/>
              <a:t>Afstemning af mellemregningskontoen</a:t>
            </a:r>
          </a:p>
          <a:p>
            <a:pPr marL="342900" indent="-342900">
              <a:buFontTx/>
              <a:buChar char="-"/>
            </a:pPr>
            <a:r>
              <a:rPr lang="da-DK" dirty="0"/>
              <a:t>Er løst i release 2.1 via posteringer på CPR-niveau, så rapporten alene er nødvendig i år.</a:t>
            </a:r>
          </a:p>
          <a:p>
            <a:endParaRPr lang="da-DK" dirty="0"/>
          </a:p>
        </p:txBody>
      </p:sp>
      <p:sp>
        <p:nvSpPr>
          <p:cNvPr id="5" name="Pladsholder til tekst 4">
            <a:extLst>
              <a:ext uri="{FF2B5EF4-FFF2-40B4-BE49-F238E27FC236}">
                <a16:creationId xmlns:a16="http://schemas.microsoft.com/office/drawing/2014/main" id="{9D8EEE42-3B04-E2C0-6994-DB97477DBB73}"/>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42491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EBE0-A71F-6D60-934A-24751F396D09}"/>
              </a:ext>
            </a:extLst>
          </p:cNvPr>
          <p:cNvSpPr>
            <a:spLocks noGrp="1"/>
          </p:cNvSpPr>
          <p:nvPr>
            <p:ph type="title"/>
          </p:nvPr>
        </p:nvSpPr>
        <p:spPr/>
        <p:txBody>
          <a:bodyPr/>
          <a:lstStyle/>
          <a:p>
            <a:r>
              <a:rPr lang="da-DK" dirty="0"/>
              <a:t>Release 3.0 pilotafprøvning</a:t>
            </a:r>
          </a:p>
        </p:txBody>
      </p:sp>
      <p:sp>
        <p:nvSpPr>
          <p:cNvPr id="3" name="Pladsholder til tekst 2">
            <a:extLst>
              <a:ext uri="{FF2B5EF4-FFF2-40B4-BE49-F238E27FC236}">
                <a16:creationId xmlns:a16="http://schemas.microsoft.com/office/drawing/2014/main" id="{80631675-C08C-FAFF-F5E4-4B086CF8D560}"/>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919616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394B8-BDA9-84D2-84D0-7A5E3E2F2E9E}"/>
              </a:ext>
            </a:extLst>
          </p:cNvPr>
          <p:cNvSpPr>
            <a:spLocks noGrp="1"/>
          </p:cNvSpPr>
          <p:nvPr>
            <p:ph type="title"/>
          </p:nvPr>
        </p:nvSpPr>
        <p:spPr/>
        <p:txBody>
          <a:bodyPr/>
          <a:lstStyle/>
          <a:p>
            <a:r>
              <a:rPr lang="da-DK" dirty="0"/>
              <a:t>Automatisering af processer og udbetaling/besked til 3. part</a:t>
            </a:r>
          </a:p>
        </p:txBody>
      </p:sp>
      <p:pic>
        <p:nvPicPr>
          <p:cNvPr id="7" name="Pladsholder til billede 6">
            <a:extLst>
              <a:ext uri="{FF2B5EF4-FFF2-40B4-BE49-F238E27FC236}">
                <a16:creationId xmlns:a16="http://schemas.microsoft.com/office/drawing/2014/main" id="{F3546E66-8B82-CE2E-C781-5025651694CB}"/>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BA62E9CC-4493-5E8A-9CE3-D321AA2E7BF1}"/>
              </a:ext>
            </a:extLst>
          </p:cNvPr>
          <p:cNvSpPr>
            <a:spLocks noGrp="1"/>
          </p:cNvSpPr>
          <p:nvPr>
            <p:ph type="body" sz="quarter" idx="14"/>
          </p:nvPr>
        </p:nvSpPr>
        <p:spPr/>
        <p:txBody>
          <a:bodyPr/>
          <a:lstStyle/>
          <a:p>
            <a:r>
              <a:rPr lang="da-DK" dirty="0"/>
              <a:t>Vi søger 3 pilotkommuner (4. maj-5. juni) vedr. automatisering af processer og udbetaling/besked til 3. part (ÆA 138, 139, 155 og 156)</a:t>
            </a:r>
          </a:p>
          <a:p>
            <a:endParaRPr lang="da-DK" dirty="0"/>
          </a:p>
          <a:p>
            <a:r>
              <a:rPr lang="da-DK" dirty="0"/>
              <a:t>Vi søger yderligere 3 pilotkommuner (22. maj-5. juni) vedr. automatisering af processer (ÆA 138 og 139)</a:t>
            </a:r>
          </a:p>
        </p:txBody>
      </p:sp>
      <p:sp>
        <p:nvSpPr>
          <p:cNvPr id="5" name="Pladsholder til tekst 4">
            <a:extLst>
              <a:ext uri="{FF2B5EF4-FFF2-40B4-BE49-F238E27FC236}">
                <a16:creationId xmlns:a16="http://schemas.microsoft.com/office/drawing/2014/main" id="{322C6EDF-645E-CA70-F276-25621CEACFC2}"/>
              </a:ext>
            </a:extLst>
          </p:cNvPr>
          <p:cNvSpPr>
            <a:spLocks noGrp="1"/>
          </p:cNvSpPr>
          <p:nvPr>
            <p:ph type="body" sz="quarter" idx="15"/>
          </p:nvPr>
        </p:nvSpPr>
        <p:spPr/>
        <p:txBody>
          <a:bodyPr/>
          <a:lstStyle/>
          <a:p>
            <a:endParaRPr lang="da-DK"/>
          </a:p>
        </p:txBody>
      </p:sp>
      <p:sp>
        <p:nvSpPr>
          <p:cNvPr id="8" name="Sky 7">
            <a:extLst>
              <a:ext uri="{FF2B5EF4-FFF2-40B4-BE49-F238E27FC236}">
                <a16:creationId xmlns:a16="http://schemas.microsoft.com/office/drawing/2014/main" id="{4B1864AA-2F88-F3E1-0127-DE23C460A93E}"/>
              </a:ext>
            </a:extLst>
          </p:cNvPr>
          <p:cNvSpPr/>
          <p:nvPr/>
        </p:nvSpPr>
        <p:spPr>
          <a:xfrm>
            <a:off x="2615012" y="4901441"/>
            <a:ext cx="4594860" cy="2160270"/>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latin typeface="Trebuchet MS" panose="020B0603020202020204" pitchFamily="34" charset="0"/>
              </a:rPr>
              <a:t>Stor betydning for en god idriftsættelse!</a:t>
            </a:r>
          </a:p>
        </p:txBody>
      </p:sp>
      <p:sp>
        <p:nvSpPr>
          <p:cNvPr id="9" name="Sol 8">
            <a:extLst>
              <a:ext uri="{FF2B5EF4-FFF2-40B4-BE49-F238E27FC236}">
                <a16:creationId xmlns:a16="http://schemas.microsoft.com/office/drawing/2014/main" id="{7B00B58E-276D-4998-EE63-E9D90D554CA8}"/>
              </a:ext>
            </a:extLst>
          </p:cNvPr>
          <p:cNvSpPr/>
          <p:nvPr/>
        </p:nvSpPr>
        <p:spPr>
          <a:xfrm>
            <a:off x="6343649" y="2953116"/>
            <a:ext cx="5705495" cy="5187307"/>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tx1"/>
                </a:solidFill>
                <a:latin typeface="Trebuchet MS" panose="020B0603020202020204" pitchFamily="34" charset="0"/>
              </a:rPr>
              <a:t>Skriv til KP@kombit.dk</a:t>
            </a:r>
          </a:p>
        </p:txBody>
      </p:sp>
      <p:pic>
        <p:nvPicPr>
          <p:cNvPr id="10" name="Grafik 9" descr="Kommentar vigtigt med massiv udfyldning">
            <a:extLst>
              <a:ext uri="{FF2B5EF4-FFF2-40B4-BE49-F238E27FC236}">
                <a16:creationId xmlns:a16="http://schemas.microsoft.com/office/drawing/2014/main" id="{6A12A154-1E8F-7D73-8ECF-C3DBE953E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100" y="2641878"/>
            <a:ext cx="3883565" cy="3883565"/>
          </a:xfrm>
          <a:prstGeom prst="rect">
            <a:avLst/>
          </a:prstGeom>
        </p:spPr>
      </p:pic>
    </p:spTree>
    <p:extLst>
      <p:ext uri="{BB962C8B-B14F-4D97-AF65-F5344CB8AC3E}">
        <p14:creationId xmlns:p14="http://schemas.microsoft.com/office/powerpoint/2010/main" val="32783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EBE0-A71F-6D60-934A-24751F396D09}"/>
              </a:ext>
            </a:extLst>
          </p:cNvPr>
          <p:cNvSpPr>
            <a:spLocks noGrp="1"/>
          </p:cNvSpPr>
          <p:nvPr>
            <p:ph type="title"/>
          </p:nvPr>
        </p:nvSpPr>
        <p:spPr/>
        <p:txBody>
          <a:bodyPr/>
          <a:lstStyle/>
          <a:p>
            <a:r>
              <a:rPr lang="da-DK" dirty="0"/>
              <a:t>KLIK-opgaver og oversigt til release 3.0</a:t>
            </a:r>
          </a:p>
        </p:txBody>
      </p:sp>
      <p:sp>
        <p:nvSpPr>
          <p:cNvPr id="3" name="Pladsholder til tekst 2">
            <a:extLst>
              <a:ext uri="{FF2B5EF4-FFF2-40B4-BE49-F238E27FC236}">
                <a16:creationId xmlns:a16="http://schemas.microsoft.com/office/drawing/2014/main" id="{80631675-C08C-FAFF-F5E4-4B086CF8D560}"/>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606568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92D99A8C-B2E0-B470-FB6C-73218D082C49}"/>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D9B6EEDE-2D7F-55BE-3125-49DD22F50085}"/>
              </a:ext>
            </a:extLst>
          </p:cNvPr>
          <p:cNvSpPr>
            <a:spLocks noGrp="1"/>
          </p:cNvSpPr>
          <p:nvPr>
            <p:ph type="body" sz="quarter" idx="17"/>
          </p:nvPr>
        </p:nvSpPr>
        <p:spPr/>
        <p:txBody>
          <a:bodyPr/>
          <a:lstStyle/>
          <a:p>
            <a:r>
              <a:rPr lang="da-DK" dirty="0">
                <a:latin typeface="Calibri" panose="020F0502020204030204" pitchFamily="34" charset="0"/>
                <a:ea typeface="Times New Roman" panose="02020603050405020304" pitchFamily="18" charset="0"/>
                <a:cs typeface="Times New Roman" panose="02020603050405020304" pitchFamily="18" charset="0"/>
              </a:rPr>
              <a:t>Opdateret overblik over KLIK-opgaver relateret release 3.0:  </a:t>
            </a:r>
            <a:endParaRPr lang="da-DK" sz="1800" dirty="0">
              <a:effectLst/>
              <a:latin typeface="Calibri" panose="020F0502020204030204" pitchFamily="34" charset="0"/>
              <a:ea typeface="Times New Roman" panose="02020603050405020304" pitchFamily="18" charset="0"/>
              <a:cs typeface="Arial" panose="020B0604020202020204" pitchFamily="34" charset="0"/>
            </a:endParaRPr>
          </a:p>
          <a:p>
            <a:r>
              <a:rPr lang="da-DK" dirty="0">
                <a:latin typeface="Calibri" panose="020F0502020204030204" pitchFamily="34" charset="0"/>
                <a:ea typeface="Times New Roman" panose="02020603050405020304" pitchFamily="18" charset="0"/>
                <a:cs typeface="Arial" panose="020B0604020202020204" pitchFamily="34" charset="0"/>
                <a:hlinkClick r:id="rId3"/>
              </a:rPr>
              <a:t>https://share-komm.kombit.dk/P0136/Delte%20dokumenter/Forms/KLIKopgaver%20og%20bilag%20KP.aspx</a:t>
            </a:r>
            <a:r>
              <a:rPr lang="da-DK" dirty="0">
                <a:latin typeface="Calibri" panose="020F0502020204030204" pitchFamily="34" charset="0"/>
                <a:ea typeface="Times New Roman" panose="02020603050405020304" pitchFamily="18" charset="0"/>
                <a:cs typeface="Arial" panose="020B0604020202020204" pitchFamily="34" charset="0"/>
              </a:rPr>
              <a:t> </a:t>
            </a:r>
          </a:p>
          <a:p>
            <a:endParaRPr lang="da-DK" dirty="0">
              <a:latin typeface="Calibri" panose="020F0502020204030204" pitchFamily="34" charset="0"/>
              <a:ea typeface="Times New Roman" panose="02020603050405020304" pitchFamily="18" charset="0"/>
              <a:cs typeface="Arial" panose="020B0604020202020204" pitchFamily="34" charset="0"/>
            </a:endParaRPr>
          </a:p>
          <a:p>
            <a:r>
              <a:rPr lang="da-DK" dirty="0">
                <a:latin typeface="Calibri" panose="020F0502020204030204" pitchFamily="34" charset="0"/>
                <a:ea typeface="Times New Roman" panose="02020603050405020304" pitchFamily="18" charset="0"/>
                <a:cs typeface="Arial" panose="020B0604020202020204" pitchFamily="34" charset="0"/>
              </a:rPr>
              <a:t>Oversigten over den kommende funktionalitet for release 3.0: </a:t>
            </a:r>
            <a:r>
              <a:rPr lang="da-DK" dirty="0">
                <a:latin typeface="Calibri" panose="020F0502020204030204" pitchFamily="34" charset="0"/>
                <a:ea typeface="Times New Roman" panose="02020603050405020304" pitchFamily="18" charset="0"/>
                <a:cs typeface="Arial" panose="020B0604020202020204" pitchFamily="34" charset="0"/>
                <a:hlinkClick r:id="rId4"/>
              </a:rPr>
              <a:t>https://share-komm.kombit.dk/P0136/Delte%20dokumenter/Forms/%C3%A6ndrings%C3%B8nsker.aspx</a:t>
            </a:r>
            <a:r>
              <a:rPr lang="da-DK" dirty="0">
                <a:latin typeface="Calibri" panose="020F0502020204030204" pitchFamily="34" charset="0"/>
                <a:ea typeface="Times New Roman" panose="02020603050405020304" pitchFamily="18" charset="0"/>
                <a:cs typeface="Arial" panose="020B0604020202020204" pitchFamily="34" charset="0"/>
              </a:rPr>
              <a:t> </a:t>
            </a:r>
          </a:p>
        </p:txBody>
      </p:sp>
      <p:sp>
        <p:nvSpPr>
          <p:cNvPr id="4" name="Pladsholder til tekst 3">
            <a:extLst>
              <a:ext uri="{FF2B5EF4-FFF2-40B4-BE49-F238E27FC236}">
                <a16:creationId xmlns:a16="http://schemas.microsoft.com/office/drawing/2014/main" id="{217267CE-5B89-630D-FEFC-3269D30336D8}"/>
              </a:ext>
            </a:extLst>
          </p:cNvPr>
          <p:cNvSpPr>
            <a:spLocks noGrp="1"/>
          </p:cNvSpPr>
          <p:nvPr>
            <p:ph type="body" sz="quarter" idx="16"/>
          </p:nvPr>
        </p:nvSpPr>
        <p:spPr/>
        <p:txBody>
          <a:bodyPr/>
          <a:lstStyle/>
          <a:p>
            <a:endParaRPr lang="da-DK"/>
          </a:p>
        </p:txBody>
      </p:sp>
      <p:pic>
        <p:nvPicPr>
          <p:cNvPr id="5" name="Billede 4">
            <a:extLst>
              <a:ext uri="{FF2B5EF4-FFF2-40B4-BE49-F238E27FC236}">
                <a16:creationId xmlns:a16="http://schemas.microsoft.com/office/drawing/2014/main" id="{E1B1F7F5-04F9-1EF1-92AD-54D6EEFA91A4}"/>
              </a:ext>
            </a:extLst>
          </p:cNvPr>
          <p:cNvPicPr>
            <a:picLocks noChangeAspect="1"/>
          </p:cNvPicPr>
          <p:nvPr/>
        </p:nvPicPr>
        <p:blipFill>
          <a:blip r:embed="rId5"/>
          <a:stretch>
            <a:fillRect/>
          </a:stretch>
        </p:blipFill>
        <p:spPr>
          <a:xfrm>
            <a:off x="2565962" y="1252308"/>
            <a:ext cx="3572374" cy="1019317"/>
          </a:xfrm>
          <a:prstGeom prst="rect">
            <a:avLst/>
          </a:prstGeom>
        </p:spPr>
      </p:pic>
      <p:pic>
        <p:nvPicPr>
          <p:cNvPr id="8" name="Billede 7">
            <a:extLst>
              <a:ext uri="{FF2B5EF4-FFF2-40B4-BE49-F238E27FC236}">
                <a16:creationId xmlns:a16="http://schemas.microsoft.com/office/drawing/2014/main" id="{0BBDD9C3-FAE2-C579-F31F-AF2BFFFC2E93}"/>
              </a:ext>
            </a:extLst>
          </p:cNvPr>
          <p:cNvPicPr>
            <a:picLocks noChangeAspect="1"/>
          </p:cNvPicPr>
          <p:nvPr/>
        </p:nvPicPr>
        <p:blipFill>
          <a:blip r:embed="rId6"/>
          <a:stretch>
            <a:fillRect/>
          </a:stretch>
        </p:blipFill>
        <p:spPr>
          <a:xfrm>
            <a:off x="2083323" y="2773611"/>
            <a:ext cx="4096322" cy="1686160"/>
          </a:xfrm>
          <a:prstGeom prst="rect">
            <a:avLst/>
          </a:prstGeom>
        </p:spPr>
      </p:pic>
      <p:sp>
        <p:nvSpPr>
          <p:cNvPr id="7" name="Tekstfelt 6">
            <a:extLst>
              <a:ext uri="{FF2B5EF4-FFF2-40B4-BE49-F238E27FC236}">
                <a16:creationId xmlns:a16="http://schemas.microsoft.com/office/drawing/2014/main" id="{FE591ED2-1487-EC33-6D69-B682EF54E4D1}"/>
              </a:ext>
            </a:extLst>
          </p:cNvPr>
          <p:cNvSpPr txBox="1"/>
          <p:nvPr/>
        </p:nvSpPr>
        <p:spPr>
          <a:xfrm rot="20932053">
            <a:off x="-39680" y="293531"/>
            <a:ext cx="4096322" cy="1200329"/>
          </a:xfrm>
          <a:prstGeom prst="rect">
            <a:avLst/>
          </a:prstGeom>
          <a:solidFill>
            <a:schemeClr val="accent5">
              <a:lumMod val="40000"/>
              <a:lumOff val="60000"/>
            </a:schemeClr>
          </a:solidFill>
        </p:spPr>
        <p:txBody>
          <a:bodyPr wrap="square" rtlCol="0">
            <a:spAutoFit/>
          </a:bodyPr>
          <a:lstStyle/>
          <a:p>
            <a:r>
              <a:rPr lang="da-DK" sz="2400" dirty="0">
                <a:latin typeface="Trebuchet MS" panose="020B0603020202020204" pitchFamily="34" charset="0"/>
              </a:rPr>
              <a:t>Der kan fortsat komme flere KLIK-opgaver til eller blive taget lidt fra.</a:t>
            </a:r>
          </a:p>
        </p:txBody>
      </p:sp>
    </p:spTree>
    <p:extLst>
      <p:ext uri="{BB962C8B-B14F-4D97-AF65-F5344CB8AC3E}">
        <p14:creationId xmlns:p14="http://schemas.microsoft.com/office/powerpoint/2010/main" val="7687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31464-7549-465B-8F4B-1A552C2C76A2}"/>
              </a:ext>
            </a:extLst>
          </p:cNvPr>
          <p:cNvSpPr>
            <a:spLocks noGrp="1"/>
          </p:cNvSpPr>
          <p:nvPr>
            <p:ph type="title"/>
          </p:nvPr>
        </p:nvSpPr>
        <p:spPr/>
        <p:txBody>
          <a:bodyPr/>
          <a:lstStyle/>
          <a:p>
            <a:r>
              <a:rPr lang="da-DK" dirty="0"/>
              <a:t>KLIK-opgaver – Hvornår skal opgaverne løses mm.</a:t>
            </a:r>
          </a:p>
        </p:txBody>
      </p:sp>
      <p:graphicFrame>
        <p:nvGraphicFramePr>
          <p:cNvPr id="4" name="Tabel 4">
            <a:extLst>
              <a:ext uri="{FF2B5EF4-FFF2-40B4-BE49-F238E27FC236}">
                <a16:creationId xmlns:a16="http://schemas.microsoft.com/office/drawing/2014/main" id="{AA4C89C5-3553-4E21-8C65-277BE98D92B5}"/>
              </a:ext>
            </a:extLst>
          </p:cNvPr>
          <p:cNvGraphicFramePr>
            <a:graphicFrameLocks noGrp="1"/>
          </p:cNvGraphicFramePr>
          <p:nvPr>
            <p:ph idx="1"/>
            <p:extLst>
              <p:ext uri="{D42A27DB-BD31-4B8C-83A1-F6EECF244321}">
                <p14:modId xmlns:p14="http://schemas.microsoft.com/office/powerpoint/2010/main" val="3546386712"/>
              </p:ext>
            </p:extLst>
          </p:nvPr>
        </p:nvGraphicFramePr>
        <p:xfrm>
          <a:off x="104775" y="1417638"/>
          <a:ext cx="11909424" cy="2849146"/>
        </p:xfrm>
        <a:graphic>
          <a:graphicData uri="http://schemas.openxmlformats.org/drawingml/2006/table">
            <a:tbl>
              <a:tblPr firstRow="1" bandRow="1">
                <a:tableStyleId>{5C22544A-7EE6-4342-B048-85BDC9FD1C3A}</a:tableStyleId>
              </a:tblPr>
              <a:tblGrid>
                <a:gridCol w="6295150">
                  <a:extLst>
                    <a:ext uri="{9D8B030D-6E8A-4147-A177-3AD203B41FA5}">
                      <a16:colId xmlns:a16="http://schemas.microsoft.com/office/drawing/2014/main" val="1916773651"/>
                    </a:ext>
                  </a:extLst>
                </a:gridCol>
                <a:gridCol w="1816358">
                  <a:extLst>
                    <a:ext uri="{9D8B030D-6E8A-4147-A177-3AD203B41FA5}">
                      <a16:colId xmlns:a16="http://schemas.microsoft.com/office/drawing/2014/main" val="345691494"/>
                    </a:ext>
                  </a:extLst>
                </a:gridCol>
                <a:gridCol w="632986">
                  <a:extLst>
                    <a:ext uri="{9D8B030D-6E8A-4147-A177-3AD203B41FA5}">
                      <a16:colId xmlns:a16="http://schemas.microsoft.com/office/drawing/2014/main" val="3118763007"/>
                    </a:ext>
                  </a:extLst>
                </a:gridCol>
                <a:gridCol w="632986">
                  <a:extLst>
                    <a:ext uri="{9D8B030D-6E8A-4147-A177-3AD203B41FA5}">
                      <a16:colId xmlns:a16="http://schemas.microsoft.com/office/drawing/2014/main" val="3158770079"/>
                    </a:ext>
                  </a:extLst>
                </a:gridCol>
                <a:gridCol w="632986">
                  <a:extLst>
                    <a:ext uri="{9D8B030D-6E8A-4147-A177-3AD203B41FA5}">
                      <a16:colId xmlns:a16="http://schemas.microsoft.com/office/drawing/2014/main" val="706429900"/>
                    </a:ext>
                  </a:extLst>
                </a:gridCol>
                <a:gridCol w="632986">
                  <a:extLst>
                    <a:ext uri="{9D8B030D-6E8A-4147-A177-3AD203B41FA5}">
                      <a16:colId xmlns:a16="http://schemas.microsoft.com/office/drawing/2014/main" val="381002088"/>
                    </a:ext>
                  </a:extLst>
                </a:gridCol>
                <a:gridCol w="632986">
                  <a:extLst>
                    <a:ext uri="{9D8B030D-6E8A-4147-A177-3AD203B41FA5}">
                      <a16:colId xmlns:a16="http://schemas.microsoft.com/office/drawing/2014/main" val="3306756727"/>
                    </a:ext>
                  </a:extLst>
                </a:gridCol>
                <a:gridCol w="632986">
                  <a:extLst>
                    <a:ext uri="{9D8B030D-6E8A-4147-A177-3AD203B41FA5}">
                      <a16:colId xmlns:a16="http://schemas.microsoft.com/office/drawing/2014/main" val="3992423155"/>
                    </a:ext>
                  </a:extLst>
                </a:gridCol>
              </a:tblGrid>
              <a:tr h="291126">
                <a:tc>
                  <a:txBody>
                    <a:bodyPr/>
                    <a:lstStyle/>
                    <a:p>
                      <a:r>
                        <a:rPr lang="da-DK" sz="1100" dirty="0"/>
                        <a:t>KLIK-opgave</a:t>
                      </a:r>
                    </a:p>
                  </a:txBody>
                  <a:tcPr anchor="ctr"/>
                </a:tc>
                <a:tc>
                  <a:txBody>
                    <a:bodyPr/>
                    <a:lstStyle/>
                    <a:p>
                      <a:r>
                        <a:rPr lang="da-DK" sz="1100" dirty="0"/>
                        <a:t>Prioritet</a:t>
                      </a:r>
                    </a:p>
                  </a:txBody>
                  <a:tcPr anchor="ctr"/>
                </a:tc>
                <a:tc>
                  <a:txBody>
                    <a:bodyPr/>
                    <a:lstStyle/>
                    <a:p>
                      <a:r>
                        <a:rPr lang="da-DK" sz="1100" dirty="0"/>
                        <a:t>Jan.</a:t>
                      </a:r>
                    </a:p>
                  </a:txBody>
                  <a:tcPr anchor="ctr"/>
                </a:tc>
                <a:tc>
                  <a:txBody>
                    <a:bodyPr/>
                    <a:lstStyle/>
                    <a:p>
                      <a:r>
                        <a:rPr lang="da-DK" sz="1100" dirty="0"/>
                        <a:t>Feb.</a:t>
                      </a:r>
                    </a:p>
                  </a:txBody>
                  <a:tcPr anchor="ctr"/>
                </a:tc>
                <a:tc>
                  <a:txBody>
                    <a:bodyPr/>
                    <a:lstStyle/>
                    <a:p>
                      <a:r>
                        <a:rPr lang="da-DK" sz="1100" dirty="0"/>
                        <a:t>Marts</a:t>
                      </a:r>
                    </a:p>
                  </a:txBody>
                  <a:tcPr anchor="ctr"/>
                </a:tc>
                <a:tc>
                  <a:txBody>
                    <a:bodyPr/>
                    <a:lstStyle/>
                    <a:p>
                      <a:r>
                        <a:rPr lang="da-DK" sz="1100" dirty="0"/>
                        <a:t>April</a:t>
                      </a:r>
                    </a:p>
                  </a:txBody>
                  <a:tcPr anchor="ctr"/>
                </a:tc>
                <a:tc>
                  <a:txBody>
                    <a:bodyPr/>
                    <a:lstStyle/>
                    <a:p>
                      <a:r>
                        <a:rPr lang="da-DK" sz="1100" dirty="0"/>
                        <a:t>Maj</a:t>
                      </a:r>
                    </a:p>
                  </a:txBody>
                  <a:tcPr anchor="ctr"/>
                </a:tc>
                <a:tc>
                  <a:txBody>
                    <a:bodyPr/>
                    <a:lstStyle/>
                    <a:p>
                      <a:r>
                        <a:rPr lang="da-DK" sz="1100" dirty="0"/>
                        <a:t>Juni</a:t>
                      </a:r>
                    </a:p>
                  </a:txBody>
                  <a:tcPr anchor="ctr"/>
                </a:tc>
                <a:extLst>
                  <a:ext uri="{0D108BD9-81ED-4DB2-BD59-A6C34878D82A}">
                    <a16:rowId xmlns:a16="http://schemas.microsoft.com/office/drawing/2014/main" val="1444558813"/>
                  </a:ext>
                </a:extLst>
              </a:tr>
              <a:tr h="259200">
                <a:tc>
                  <a:txBody>
                    <a:bodyPr/>
                    <a:lstStyle/>
                    <a:p>
                      <a:pPr marL="72000" algn="l" fontAlgn="b"/>
                      <a:r>
                        <a:rPr lang="da-DK" sz="1200" b="0" i="0" u="none" strike="sngStrike" dirty="0">
                          <a:solidFill>
                            <a:srgbClr val="000000"/>
                          </a:solidFill>
                          <a:effectLst/>
                          <a:highlight>
                            <a:srgbClr val="FF0000"/>
                          </a:highlight>
                          <a:latin typeface="+mn-lt"/>
                        </a:rPr>
                        <a:t>(SF 1) Godkend serviceaftale for ny version af snitflade til FK Organisation</a:t>
                      </a:r>
                    </a:p>
                  </a:txBody>
                  <a:tcPr marL="6350" marR="6350" marT="6350" marB="0" anchor="ctr"/>
                </a:tc>
                <a:tc>
                  <a:txBody>
                    <a:bodyPr/>
                    <a:lstStyle/>
                    <a:p>
                      <a:r>
                        <a:rPr lang="da-DK" sz="1100" strike="sngStrike" dirty="0">
                          <a:highlight>
                            <a:srgbClr val="FF0000"/>
                          </a:highlight>
                        </a:rPr>
                        <a:t>Obligatorisk på kritisk vej</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1843740132"/>
                  </a:ext>
                </a:extLst>
              </a:tr>
              <a:tr h="366191">
                <a:tc>
                  <a:txBody>
                    <a:bodyPr/>
                    <a:lstStyle/>
                    <a:p>
                      <a:pPr marL="72000" algn="l" fontAlgn="b"/>
                      <a:r>
                        <a:rPr lang="da-DK" sz="1200" b="0" i="0" u="none" strike="noStrike" dirty="0">
                          <a:solidFill>
                            <a:srgbClr val="000000"/>
                          </a:solidFill>
                          <a:effectLst/>
                          <a:latin typeface="+mn-lt"/>
                        </a:rPr>
                        <a:t>(TF 2) Tag stilling til udvidelsen af brugersystemrollerne ”Servicetræk medarbejder” og ”Beløbsgodkender”</a:t>
                      </a:r>
                    </a:p>
                  </a:txBody>
                  <a:tcPr marL="6350" marR="6350" marT="6350" marB="0" anchor="ctr"/>
                </a:tc>
                <a:tc>
                  <a:txBody>
                    <a:bodyPr/>
                    <a:lstStyle/>
                    <a:p>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814516359"/>
                  </a:ext>
                </a:extLst>
              </a:tr>
              <a:tr h="259200">
                <a:tc>
                  <a:txBody>
                    <a:bodyPr/>
                    <a:lstStyle/>
                    <a:p>
                      <a:pPr marL="72000" algn="l" fontAlgn="b"/>
                      <a:r>
                        <a:rPr lang="da-DK" sz="1200" b="0" i="0" u="none" strike="noStrike" dirty="0">
                          <a:solidFill>
                            <a:srgbClr val="000000"/>
                          </a:solidFill>
                          <a:effectLst/>
                          <a:latin typeface="+mn-lt"/>
                        </a:rPr>
                        <a:t>(TF 3) Tag stilling til forretningskonstant vedr. beløbsgrænse for modsatrettede træk</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a:t>Valgfri</a:t>
                      </a:r>
                      <a:endParaRPr lang="da-DK" sz="1100" dirty="0"/>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3479205391"/>
                  </a:ext>
                </a:extLst>
              </a:tr>
              <a:tr h="254959">
                <a:tc>
                  <a:txBody>
                    <a:bodyPr/>
                    <a:lstStyle/>
                    <a:p>
                      <a:pPr marL="72000" algn="l" fontAlgn="b"/>
                      <a:r>
                        <a:rPr lang="da-DK" sz="1200" b="0" i="0" u="none" strike="noStrike" dirty="0">
                          <a:solidFill>
                            <a:srgbClr val="000000"/>
                          </a:solidFill>
                          <a:effectLst/>
                          <a:latin typeface="+mn-lt"/>
                        </a:rPr>
                        <a:t>(3.part 1) Tag stilling til beløbsgrænse ved udbetaling til alternativ modtager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849590169"/>
                  </a:ext>
                </a:extLst>
              </a:tr>
              <a:tr h="257298">
                <a:tc>
                  <a:txBody>
                    <a:bodyPr/>
                    <a:lstStyle/>
                    <a:p>
                      <a:pPr marL="72000" algn="l" fontAlgn="b"/>
                      <a:r>
                        <a:rPr lang="da-DK" sz="1200" b="0" i="0" u="none" strike="noStrike" dirty="0">
                          <a:solidFill>
                            <a:srgbClr val="000000"/>
                          </a:solidFill>
                          <a:effectLst/>
                          <a:latin typeface="+mn-lt"/>
                        </a:rPr>
                        <a:t>(Auto 1) Tag stilling til nye sagstyper og tilhørende ydelses- og træktyper</a:t>
                      </a:r>
                    </a:p>
                  </a:txBody>
                  <a:tcPr marL="6350" marR="6350" marT="6350" marB="0" anchor="ctr"/>
                </a:tc>
                <a:tc>
                  <a:txBody>
                    <a:bodyPr/>
                    <a:lstStyle/>
                    <a:p>
                      <a:r>
                        <a:rPr lang="da-DK" sz="1100" dirty="0"/>
                        <a:t>Valgfri</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062869041"/>
                  </a:ext>
                </a:extLst>
              </a:tr>
              <a:tr h="366191">
                <a:tc>
                  <a:txBody>
                    <a:bodyPr/>
                    <a:lstStyle/>
                    <a:p>
                      <a:pPr marL="72000" algn="l" fontAlgn="b"/>
                      <a:r>
                        <a:rPr lang="da-DK" sz="1200" b="0" i="0" u="none" strike="noStrike" dirty="0">
                          <a:solidFill>
                            <a:srgbClr val="000000"/>
                          </a:solidFill>
                          <a:effectLst/>
                          <a:latin typeface="+mn-lt"/>
                        </a:rPr>
                        <a:t>(Auto 2) Automatisk behandling af ansøgninger vedr. helbredstillægskort og udvidet helbredstillæg</a:t>
                      </a:r>
                      <a:endParaRPr lang="da-DK" sz="1200" b="0" i="0" u="none" strike="noStrike" dirty="0">
                        <a:solidFill>
                          <a:schemeClr val="tx1"/>
                        </a:solidFill>
                        <a:effectLst/>
                        <a:latin typeface="+mn-lt"/>
                      </a:endParaRP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633073868"/>
                  </a:ext>
                </a:extLst>
              </a:tr>
              <a:tr h="254959">
                <a:tc>
                  <a:txBody>
                    <a:bodyPr/>
                    <a:lstStyle/>
                    <a:p>
                      <a:pPr marL="72000" algn="l" fontAlgn="b"/>
                      <a:r>
                        <a:rPr lang="da-DK" sz="1200" b="0" i="0" u="none" strike="noStrike" dirty="0">
                          <a:solidFill>
                            <a:srgbClr val="000000"/>
                          </a:solidFill>
                          <a:effectLst/>
                          <a:latin typeface="+mn-lt"/>
                        </a:rPr>
                        <a:t>(Auto 3) Opsætning af fordelingsregler </a:t>
                      </a:r>
                      <a:r>
                        <a:rPr lang="da-DK" sz="1200" b="0" i="0" u="none" strike="noStrike" dirty="0">
                          <a:solidFill>
                            <a:srgbClr val="000000"/>
                          </a:solidFill>
                          <a:effectLst/>
                          <a:highlight>
                            <a:srgbClr val="FFFF00"/>
                          </a:highlight>
                          <a:latin typeface="+mn-lt"/>
                        </a:rPr>
                        <a:t>for selvbetjeningsløsningen</a:t>
                      </a:r>
                    </a:p>
                  </a:txBody>
                  <a:tcPr marL="6350" marR="6350" marT="6350" marB="0" anchor="ctr"/>
                </a:tc>
                <a:tc>
                  <a:txBody>
                    <a:bodyPr/>
                    <a:lstStyle/>
                    <a:p>
                      <a:r>
                        <a:rPr lang="da-DK" sz="1100" dirty="0">
                          <a:highlight>
                            <a:srgbClr val="FFFF00"/>
                          </a:highlight>
                        </a:rPr>
                        <a:t>Obligatorisk</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r>
                        <a:rPr lang="da-DK" sz="1100" dirty="0">
                          <a:highlight>
                            <a:srgbClr val="FFFF00"/>
                          </a:highlight>
                        </a:rPr>
                        <a:t>X</a:t>
                      </a:r>
                    </a:p>
                  </a:txBody>
                  <a:tcPr anchor="ctr"/>
                </a:tc>
                <a:tc>
                  <a:txBody>
                    <a:bodyPr/>
                    <a:lstStyle/>
                    <a:p>
                      <a:pPr algn="ctr"/>
                      <a:r>
                        <a:rPr lang="da-DK" sz="1100" dirty="0">
                          <a:highlight>
                            <a:srgbClr val="FFFF00"/>
                          </a:highlight>
                        </a:rPr>
                        <a:t>X</a:t>
                      </a: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1020151477"/>
                  </a:ext>
                </a:extLst>
              </a:tr>
              <a:tr h="254959">
                <a:tc>
                  <a:txBody>
                    <a:bodyPr/>
                    <a:lstStyle/>
                    <a:p>
                      <a:pPr marL="72000" algn="l" fontAlgn="b"/>
                      <a:r>
                        <a:rPr lang="da-DK" sz="1200" b="0" i="0" u="none" strike="noStrike" dirty="0">
                          <a:solidFill>
                            <a:srgbClr val="000000"/>
                          </a:solidFill>
                          <a:effectLst/>
                          <a:latin typeface="+mn-lt"/>
                        </a:rPr>
                        <a:t>(Auto 4) </a:t>
                      </a:r>
                      <a:r>
                        <a:rPr lang="da-DK" sz="1200" b="0" i="0" u="none" strike="noStrike" dirty="0">
                          <a:solidFill>
                            <a:srgbClr val="000000"/>
                          </a:solidFill>
                          <a:effectLst/>
                          <a:highlight>
                            <a:srgbClr val="FFFF00"/>
                          </a:highlight>
                          <a:latin typeface="+mn-lt"/>
                        </a:rPr>
                        <a:t>Giv samtykke til </a:t>
                      </a:r>
                      <a:r>
                        <a:rPr lang="da-DK" sz="1200" b="0" i="0" u="none" strike="noStrike" dirty="0">
                          <a:solidFill>
                            <a:srgbClr val="000000"/>
                          </a:solidFill>
                          <a:effectLst/>
                          <a:latin typeface="+mn-lt"/>
                        </a:rPr>
                        <a:t>oprettelse af SFTP-ruter </a:t>
                      </a:r>
                      <a:r>
                        <a:rPr lang="da-DK" sz="1200" b="0" i="0" u="none" strike="noStrike" dirty="0">
                          <a:solidFill>
                            <a:srgbClr val="000000"/>
                          </a:solidFill>
                          <a:effectLst/>
                          <a:highlight>
                            <a:srgbClr val="FFFF00"/>
                          </a:highlight>
                          <a:latin typeface="+mn-lt"/>
                        </a:rPr>
                        <a:t>for jeres selvbetjeningsløsning</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highlight>
                            <a:srgbClr val="FFFF00"/>
                          </a:highlight>
                        </a:rPr>
                        <a:t>Obligatorisk</a:t>
                      </a:r>
                    </a:p>
                  </a:txBody>
                  <a:tcPr anchor="ctr"/>
                </a:tc>
                <a:tc>
                  <a:txBody>
                    <a:bodyPr/>
                    <a:lstStyle/>
                    <a:p>
                      <a:pPr algn="ctr"/>
                      <a:endParaRPr lang="da-DK" sz="1100" dirty="0"/>
                    </a:p>
                  </a:txBody>
                  <a:tcPr anchor="ctr"/>
                </a:tc>
                <a:tc>
                  <a:txBody>
                    <a:bodyPr/>
                    <a:lstStyle/>
                    <a:p>
                      <a:pPr algn="ctr"/>
                      <a:endParaRPr lang="da-DK" sz="1100" dirty="0">
                        <a:highlight>
                          <a:srgbClr val="FFFF00"/>
                        </a:highlight>
                      </a:endParaRPr>
                    </a:p>
                  </a:txBody>
                  <a:tcPr anchor="ctr"/>
                </a:tc>
                <a:tc>
                  <a:txBody>
                    <a:bodyPr/>
                    <a:lstStyle/>
                    <a:p>
                      <a:pPr algn="ctr"/>
                      <a:r>
                        <a:rPr lang="da-DK" sz="1100" dirty="0">
                          <a:highlight>
                            <a:srgbClr val="FFFF00"/>
                          </a:highlight>
                        </a:rPr>
                        <a:t>X</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3580691170"/>
                  </a:ext>
                </a:extLst>
              </a:tr>
              <a:tr h="254959">
                <a:tc>
                  <a:txBody>
                    <a:bodyPr/>
                    <a:lstStyle/>
                    <a:p>
                      <a:pPr marL="72000" algn="l" fontAlgn="b"/>
                      <a:r>
                        <a:rPr lang="da-DK" sz="1200" b="0" i="0" u="none" strike="sngStrike" dirty="0">
                          <a:solidFill>
                            <a:srgbClr val="000000"/>
                          </a:solidFill>
                          <a:effectLst/>
                          <a:highlight>
                            <a:srgbClr val="FF0000"/>
                          </a:highlight>
                          <a:latin typeface="+mn-lt"/>
                        </a:rPr>
                        <a:t>(Auto 5) Opret aftale med selvbetjeningsleverandør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strike="sngStrike" dirty="0">
                          <a:highlight>
                            <a:srgbClr val="FF0000"/>
                          </a:highlight>
                        </a:rPr>
                        <a:t>Valgfri</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4003516386"/>
                  </a:ext>
                </a:extLst>
              </a:tr>
            </a:tbl>
          </a:graphicData>
        </a:graphic>
      </p:graphicFrame>
      <p:sp>
        <p:nvSpPr>
          <p:cNvPr id="5" name="Tekstfelt 4">
            <a:extLst>
              <a:ext uri="{FF2B5EF4-FFF2-40B4-BE49-F238E27FC236}">
                <a16:creationId xmlns:a16="http://schemas.microsoft.com/office/drawing/2014/main" id="{3850FACA-BA1B-0722-4338-BE5DF66CC48D}"/>
              </a:ext>
            </a:extLst>
          </p:cNvPr>
          <p:cNvSpPr txBox="1"/>
          <p:nvPr/>
        </p:nvSpPr>
        <p:spPr>
          <a:xfrm>
            <a:off x="104775" y="4487387"/>
            <a:ext cx="3613785" cy="1200329"/>
          </a:xfrm>
          <a:prstGeom prst="rect">
            <a:avLst/>
          </a:prstGeom>
          <a:noFill/>
        </p:spPr>
        <p:txBody>
          <a:bodyPr wrap="square" rtlCol="0">
            <a:spAutoFit/>
          </a:bodyPr>
          <a:lstStyle/>
          <a:p>
            <a:r>
              <a:rPr lang="da-DK" u="sng" dirty="0">
                <a:latin typeface="Trebuchet MS" panose="020B0603020202020204" pitchFamily="34" charset="0"/>
              </a:rPr>
              <a:t>Forklaring af markeringer:</a:t>
            </a:r>
          </a:p>
          <a:p>
            <a:r>
              <a:rPr lang="da-DK" dirty="0">
                <a:latin typeface="Trebuchet MS" panose="020B0603020202020204" pitchFamily="34" charset="0"/>
              </a:rPr>
              <a:t>(X) = I kan tage stilling til, </a:t>
            </a:r>
            <a:r>
              <a:rPr lang="da-DK" i="1" dirty="0">
                <a:latin typeface="Trebuchet MS" panose="020B0603020202020204" pitchFamily="34" charset="0"/>
              </a:rPr>
              <a:t>hvordan/om</a:t>
            </a:r>
            <a:r>
              <a:rPr lang="da-DK" dirty="0">
                <a:latin typeface="Trebuchet MS" panose="020B0603020202020204" pitchFamily="34" charset="0"/>
              </a:rPr>
              <a:t> opgaven skal løses</a:t>
            </a:r>
          </a:p>
          <a:p>
            <a:r>
              <a:rPr lang="da-DK" dirty="0">
                <a:latin typeface="Trebuchet MS" panose="020B0603020202020204" pitchFamily="34" charset="0"/>
              </a:rPr>
              <a:t>X = I kan løse </a:t>
            </a:r>
            <a:r>
              <a:rPr lang="da-DK">
                <a:latin typeface="Trebuchet MS" panose="020B0603020202020204" pitchFamily="34" charset="0"/>
              </a:rPr>
              <a:t>hele opgaven</a:t>
            </a:r>
            <a:endParaRPr lang="da-DK" dirty="0">
              <a:latin typeface="Trebuchet MS" panose="020B0603020202020204" pitchFamily="34" charset="0"/>
            </a:endParaRPr>
          </a:p>
        </p:txBody>
      </p:sp>
      <p:sp>
        <p:nvSpPr>
          <p:cNvPr id="7" name="Tekstfelt 6">
            <a:extLst>
              <a:ext uri="{FF2B5EF4-FFF2-40B4-BE49-F238E27FC236}">
                <a16:creationId xmlns:a16="http://schemas.microsoft.com/office/drawing/2014/main" id="{99DDDBCA-73D6-0D39-7BA1-33EFB9700B6B}"/>
              </a:ext>
            </a:extLst>
          </p:cNvPr>
          <p:cNvSpPr txBox="1"/>
          <p:nvPr/>
        </p:nvSpPr>
        <p:spPr>
          <a:xfrm rot="680931">
            <a:off x="7767492" y="4101535"/>
            <a:ext cx="4096322" cy="2677656"/>
          </a:xfrm>
          <a:prstGeom prst="rect">
            <a:avLst/>
          </a:prstGeom>
          <a:solidFill>
            <a:schemeClr val="accent5">
              <a:lumMod val="40000"/>
              <a:lumOff val="60000"/>
            </a:schemeClr>
          </a:solidFill>
        </p:spPr>
        <p:txBody>
          <a:bodyPr wrap="square" rtlCol="0">
            <a:spAutoFit/>
          </a:bodyPr>
          <a:lstStyle/>
          <a:p>
            <a:r>
              <a:rPr lang="da-DK" sz="2400" dirty="0">
                <a:latin typeface="Trebuchet MS" panose="020B0603020202020204" pitchFamily="34" charset="0"/>
              </a:rPr>
              <a:t>Jeres selvbetjeningsløsning sender IKKE til KP Basis uden I har indgået aftale med jeres leverandør.</a:t>
            </a:r>
            <a:br>
              <a:rPr lang="da-DK" sz="2400" dirty="0">
                <a:latin typeface="Trebuchet MS" panose="020B0603020202020204" pitchFamily="34" charset="0"/>
              </a:rPr>
            </a:br>
            <a:r>
              <a:rPr lang="da-DK" sz="2400" dirty="0">
                <a:latin typeface="Trebuchet MS" panose="020B0603020202020204" pitchFamily="34" charset="0"/>
              </a:rPr>
              <a:t>Vi anbefaler at ALLE får opsat SFTP-ruter og fordelingsregler!</a:t>
            </a:r>
          </a:p>
        </p:txBody>
      </p:sp>
    </p:spTree>
    <p:extLst>
      <p:ext uri="{BB962C8B-B14F-4D97-AF65-F5344CB8AC3E}">
        <p14:creationId xmlns:p14="http://schemas.microsoft.com/office/powerpoint/2010/main" val="150923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33101-3E45-484E-6284-CDF43931739C}"/>
              </a:ext>
            </a:extLst>
          </p:cNvPr>
          <p:cNvSpPr>
            <a:spLocks noGrp="1"/>
          </p:cNvSpPr>
          <p:nvPr>
            <p:ph type="title"/>
          </p:nvPr>
        </p:nvSpPr>
        <p:spPr/>
        <p:txBody>
          <a:bodyPr/>
          <a:lstStyle/>
          <a:p>
            <a:r>
              <a:rPr lang="da-DK" dirty="0"/>
              <a:t>Release 3.0 kommer d. 8. maj</a:t>
            </a:r>
            <a:br>
              <a:rPr lang="da-DK" dirty="0"/>
            </a:br>
            <a:br>
              <a:rPr lang="da-DK" dirty="0"/>
            </a:br>
            <a:r>
              <a:rPr lang="da-DK" dirty="0"/>
              <a:t>KP har lukkevindue fra d. 4.5 kl. 16.00</a:t>
            </a:r>
          </a:p>
        </p:txBody>
      </p:sp>
      <p:sp>
        <p:nvSpPr>
          <p:cNvPr id="3" name="Pladsholder til tekst 2">
            <a:extLst>
              <a:ext uri="{FF2B5EF4-FFF2-40B4-BE49-F238E27FC236}">
                <a16:creationId xmlns:a16="http://schemas.microsoft.com/office/drawing/2014/main" id="{8CDAA7F9-1C35-805D-14F4-AF62299F0EE6}"/>
              </a:ext>
            </a:extLst>
          </p:cNvPr>
          <p:cNvSpPr>
            <a:spLocks noGrp="1"/>
          </p:cNvSpPr>
          <p:nvPr>
            <p:ph type="body" sz="quarter" idx="14"/>
          </p:nvPr>
        </p:nvSpPr>
        <p:spPr/>
        <p:txBody>
          <a:bodyPr/>
          <a:lstStyle/>
          <a:p>
            <a:endParaRPr lang="da-DK"/>
          </a:p>
        </p:txBody>
      </p:sp>
      <p:pic>
        <p:nvPicPr>
          <p:cNvPr id="5" name="Grafik 4" descr="Månedskalender med massiv udfyldning">
            <a:extLst>
              <a:ext uri="{FF2B5EF4-FFF2-40B4-BE49-F238E27FC236}">
                <a16:creationId xmlns:a16="http://schemas.microsoft.com/office/drawing/2014/main" id="{3DC94D57-9235-3006-A4B1-7FCBAB6AA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45020">
            <a:off x="-317246" y="-177073"/>
            <a:ext cx="3219530" cy="3219530"/>
          </a:xfrm>
          <a:prstGeom prst="rect">
            <a:avLst/>
          </a:prstGeom>
        </p:spPr>
      </p:pic>
    </p:spTree>
    <p:extLst>
      <p:ext uri="{BB962C8B-B14F-4D97-AF65-F5344CB8AC3E}">
        <p14:creationId xmlns:p14="http://schemas.microsoft.com/office/powerpoint/2010/main" val="3015616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a:t>
            </a:r>
            <a:r>
              <a:rPr lang="da-DK"/>
              <a:t>på driften</a:t>
            </a:r>
            <a:endParaRPr lang="da-DK" dirty="0"/>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09647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8C02-0F6C-3006-C171-C9A3895B8429}"/>
              </a:ext>
            </a:extLst>
          </p:cNvPr>
          <p:cNvSpPr>
            <a:spLocks noGrp="1"/>
          </p:cNvSpPr>
          <p:nvPr>
            <p:ph type="title"/>
          </p:nvPr>
        </p:nvSpPr>
        <p:spPr/>
        <p:txBody>
          <a:bodyPr/>
          <a:lstStyle/>
          <a:p>
            <a:r>
              <a:rPr lang="da-DK" dirty="0"/>
              <a:t>Særlig indsats fra Netcompany</a:t>
            </a:r>
          </a:p>
        </p:txBody>
      </p:sp>
      <p:sp>
        <p:nvSpPr>
          <p:cNvPr id="3" name="Pladsholder til indhold 2">
            <a:extLst>
              <a:ext uri="{FF2B5EF4-FFF2-40B4-BE49-F238E27FC236}">
                <a16:creationId xmlns:a16="http://schemas.microsoft.com/office/drawing/2014/main" id="{BB9F4870-1564-E017-A23D-1F711DC22E8A}"/>
              </a:ext>
            </a:extLst>
          </p:cNvPr>
          <p:cNvSpPr>
            <a:spLocks noGrp="1"/>
          </p:cNvSpPr>
          <p:nvPr>
            <p:ph idx="1"/>
          </p:nvPr>
        </p:nvSpPr>
        <p:spPr/>
        <p:txBody>
          <a:bodyPr/>
          <a:lstStyle/>
          <a:p>
            <a:r>
              <a:rPr lang="da-DK" dirty="0"/>
              <a:t>Siden januar har </a:t>
            </a:r>
            <a:r>
              <a:rPr lang="da-DK" dirty="0" err="1"/>
              <a:t>Netcompanys</a:t>
            </a:r>
            <a:r>
              <a:rPr lang="da-DK" dirty="0"/>
              <a:t> support haft fokus på at:</a:t>
            </a:r>
          </a:p>
          <a:p>
            <a:pPr marL="342900" indent="-342900">
              <a:buFontTx/>
              <a:buChar char="-"/>
            </a:pPr>
            <a:r>
              <a:rPr lang="da-DK" dirty="0"/>
              <a:t>Nedbringe åbne henvendelser</a:t>
            </a:r>
          </a:p>
          <a:p>
            <a:pPr marL="342900" indent="-342900">
              <a:buFontTx/>
              <a:buChar char="-"/>
            </a:pPr>
            <a:r>
              <a:rPr lang="da-DK" dirty="0"/>
              <a:t>Oprydning fx behandle ”gamle” henvendelser</a:t>
            </a:r>
          </a:p>
          <a:p>
            <a:pPr marL="342900" indent="-342900">
              <a:buFontTx/>
              <a:buChar char="-"/>
            </a:pPr>
            <a:endParaRPr lang="da-DK" dirty="0"/>
          </a:p>
          <a:p>
            <a:r>
              <a:rPr lang="da-DK" dirty="0"/>
              <a:t>Hensigten er at få ryddet op / lukket mest muligt fra ”arkivet”</a:t>
            </a:r>
          </a:p>
        </p:txBody>
      </p:sp>
      <p:pic>
        <p:nvPicPr>
          <p:cNvPr id="6" name="Grafik 5" descr="Arbejde kontur">
            <a:extLst>
              <a:ext uri="{FF2B5EF4-FFF2-40B4-BE49-F238E27FC236}">
                <a16:creationId xmlns:a16="http://schemas.microsoft.com/office/drawing/2014/main" id="{617304BD-5BE4-8F19-BAF4-B521ABDBDB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136" y="1450200"/>
            <a:ext cx="2154391" cy="2154391"/>
          </a:xfrm>
          <a:prstGeom prst="rect">
            <a:avLst/>
          </a:prstGeom>
        </p:spPr>
      </p:pic>
      <p:pic>
        <p:nvPicPr>
          <p:cNvPr id="8" name="Grafik 7" descr="Roterende tallerkener kontur">
            <a:extLst>
              <a:ext uri="{FF2B5EF4-FFF2-40B4-BE49-F238E27FC236}">
                <a16:creationId xmlns:a16="http://schemas.microsoft.com/office/drawing/2014/main" id="{FFA266DF-99AF-3133-AA10-638013891E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3601" y="3766563"/>
            <a:ext cx="3014871" cy="3014871"/>
          </a:xfrm>
          <a:prstGeom prst="rect">
            <a:avLst/>
          </a:prstGeom>
        </p:spPr>
      </p:pic>
      <p:pic>
        <p:nvPicPr>
          <p:cNvPr id="10" name="Grafik 9" descr="Skriveplade afkrydset med massiv udfyldning">
            <a:extLst>
              <a:ext uri="{FF2B5EF4-FFF2-40B4-BE49-F238E27FC236}">
                <a16:creationId xmlns:a16="http://schemas.microsoft.com/office/drawing/2014/main" id="{CE5BCA2E-4220-80F0-8DB8-5B12EA0062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60299">
            <a:off x="9339888" y="4238974"/>
            <a:ext cx="1849576" cy="1849576"/>
          </a:xfrm>
          <a:prstGeom prst="rect">
            <a:avLst/>
          </a:prstGeom>
        </p:spPr>
      </p:pic>
      <p:pic>
        <p:nvPicPr>
          <p:cNvPr id="12" name="Grafik 11" descr="Callcenter med massiv udfyldning">
            <a:extLst>
              <a:ext uri="{FF2B5EF4-FFF2-40B4-BE49-F238E27FC236}">
                <a16:creationId xmlns:a16="http://schemas.microsoft.com/office/drawing/2014/main" id="{F414838F-9120-41A4-E840-D13DD3926A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5430" y="3510878"/>
            <a:ext cx="1763120" cy="1763120"/>
          </a:xfrm>
          <a:prstGeom prst="rect">
            <a:avLst/>
          </a:prstGeom>
        </p:spPr>
      </p:pic>
    </p:spTree>
    <p:extLst>
      <p:ext uri="{BB962C8B-B14F-4D97-AF65-F5344CB8AC3E}">
        <p14:creationId xmlns:p14="http://schemas.microsoft.com/office/powerpoint/2010/main" val="41698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B47-787E-4DEE-AAB0-ADB72C392C67}"/>
              </a:ext>
            </a:extLst>
          </p:cNvPr>
          <p:cNvSpPr>
            <a:spLocks noGrp="1"/>
          </p:cNvSpPr>
          <p:nvPr>
            <p:ph type="title"/>
          </p:nvPr>
        </p:nvSpPr>
        <p:spPr>
          <a:xfrm>
            <a:off x="838200" y="365126"/>
            <a:ext cx="10515600" cy="907494"/>
          </a:xfrm>
        </p:spPr>
        <p:txBody>
          <a:bodyPr/>
          <a:lstStyle/>
          <a:p>
            <a:r>
              <a:rPr lang="da-DK" dirty="0"/>
              <a:t>Status på driften (1 af 3) – Fejl uden valid </a:t>
            </a:r>
            <a:r>
              <a:rPr lang="da-DK" dirty="0" err="1"/>
              <a:t>work</a:t>
            </a:r>
            <a:r>
              <a:rPr lang="da-DK" dirty="0"/>
              <a:t> </a:t>
            </a:r>
            <a:r>
              <a:rPr lang="da-DK" dirty="0" err="1"/>
              <a:t>around</a:t>
            </a:r>
            <a:endParaRPr lang="da-DK" dirty="0"/>
          </a:p>
        </p:txBody>
      </p:sp>
      <p:pic>
        <p:nvPicPr>
          <p:cNvPr id="3074" name="Picture 4">
            <a:extLst>
              <a:ext uri="{FF2B5EF4-FFF2-40B4-BE49-F238E27FC236}">
                <a16:creationId xmlns:a16="http://schemas.microsoft.com/office/drawing/2014/main" id="{5C087AF8-875B-338A-FEBF-FEAE23CAB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9774"/>
            <a:ext cx="12192000" cy="40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41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5AE0-65B2-407D-9586-2ADD4C2E6069}"/>
              </a:ext>
            </a:extLst>
          </p:cNvPr>
          <p:cNvSpPr>
            <a:spLocks noGrp="1"/>
          </p:cNvSpPr>
          <p:nvPr>
            <p:ph type="title"/>
          </p:nvPr>
        </p:nvSpPr>
        <p:spPr>
          <a:xfrm>
            <a:off x="838200" y="365125"/>
            <a:ext cx="11020720" cy="1325563"/>
          </a:xfrm>
        </p:spPr>
        <p:txBody>
          <a:bodyPr/>
          <a:lstStyle/>
          <a:p>
            <a:r>
              <a:rPr lang="da-DK" dirty="0"/>
              <a:t>Status på driften (2 af 3) – Andre henvendelser</a:t>
            </a:r>
          </a:p>
        </p:txBody>
      </p:sp>
      <p:pic>
        <p:nvPicPr>
          <p:cNvPr id="2050" name="Picture 3">
            <a:extLst>
              <a:ext uri="{FF2B5EF4-FFF2-40B4-BE49-F238E27FC236}">
                <a16:creationId xmlns:a16="http://schemas.microsoft.com/office/drawing/2014/main" id="{FB612185-3743-B6E5-C54E-AE72D5741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6179"/>
            <a:ext cx="12196146" cy="367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874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4BB73-4004-4AD0-A298-49D33546E227}"/>
              </a:ext>
            </a:extLst>
          </p:cNvPr>
          <p:cNvSpPr>
            <a:spLocks noGrp="1"/>
          </p:cNvSpPr>
          <p:nvPr>
            <p:ph type="title"/>
          </p:nvPr>
        </p:nvSpPr>
        <p:spPr/>
        <p:txBody>
          <a:bodyPr/>
          <a:lstStyle/>
          <a:p>
            <a:r>
              <a:rPr lang="da-DK" dirty="0"/>
              <a:t>Status på driften (3 af 3)</a:t>
            </a:r>
          </a:p>
        </p:txBody>
      </p:sp>
      <p:sp>
        <p:nvSpPr>
          <p:cNvPr id="5" name="Pladsholder til indhold 4">
            <a:extLst>
              <a:ext uri="{FF2B5EF4-FFF2-40B4-BE49-F238E27FC236}">
                <a16:creationId xmlns:a16="http://schemas.microsoft.com/office/drawing/2014/main" id="{8093CF68-7D3B-4F41-BF2F-8B6CA1C3348B}"/>
              </a:ext>
            </a:extLst>
          </p:cNvPr>
          <p:cNvSpPr>
            <a:spLocks noGrp="1"/>
          </p:cNvSpPr>
          <p:nvPr>
            <p:ph idx="1"/>
          </p:nvPr>
        </p:nvSpPr>
        <p:spPr/>
        <p:txBody>
          <a:bodyPr/>
          <a:lstStyle/>
          <a:p>
            <a:endParaRPr lang="da-DK"/>
          </a:p>
        </p:txBody>
      </p:sp>
      <p:sp>
        <p:nvSpPr>
          <p:cNvPr id="3" name="Tekstfelt 2">
            <a:extLst>
              <a:ext uri="{FF2B5EF4-FFF2-40B4-BE49-F238E27FC236}">
                <a16:creationId xmlns:a16="http://schemas.microsoft.com/office/drawing/2014/main" id="{23DCE8CD-0FE1-3E88-4400-170F68C37E5F}"/>
              </a:ext>
            </a:extLst>
          </p:cNvPr>
          <p:cNvSpPr txBox="1"/>
          <p:nvPr/>
        </p:nvSpPr>
        <p:spPr>
          <a:xfrm>
            <a:off x="2083323" y="1677971"/>
            <a:ext cx="3520345" cy="1107996"/>
          </a:xfrm>
          <a:prstGeom prst="rect">
            <a:avLst/>
          </a:prstGeom>
          <a:noFill/>
        </p:spPr>
        <p:txBody>
          <a:bodyPr wrap="square" rtlCol="0">
            <a:spAutoFit/>
          </a:bodyPr>
          <a:lstStyle/>
          <a:p>
            <a:r>
              <a:rPr lang="da-DK" sz="6600" dirty="0">
                <a:highlight>
                  <a:srgbClr val="FFFF00"/>
                </a:highlight>
                <a:latin typeface="Trebuchet MS" panose="020B0603020202020204" pitchFamily="34" charset="0"/>
              </a:rPr>
              <a:t>UDKAST</a:t>
            </a:r>
            <a:endParaRPr lang="da-DK" dirty="0">
              <a:highlight>
                <a:srgbClr val="FFFF00"/>
              </a:highlight>
              <a:latin typeface="Trebuchet MS" panose="020B0603020202020204" pitchFamily="34" charset="0"/>
            </a:endParaRPr>
          </a:p>
        </p:txBody>
      </p:sp>
      <p:pic>
        <p:nvPicPr>
          <p:cNvPr id="1026" name="Chart 1">
            <a:extLst>
              <a:ext uri="{FF2B5EF4-FFF2-40B4-BE49-F238E27FC236}">
                <a16:creationId xmlns:a16="http://schemas.microsoft.com/office/drawing/2014/main" id="{59C9C30E-04FB-91A9-2555-0A79146DD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6819"/>
            <a:ext cx="12192000" cy="590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085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p:txBody>
          <a:bodyPr/>
          <a:lstStyle/>
          <a:p>
            <a:r>
              <a:rPr lang="da-DK" b="1" dirty="0"/>
              <a:t>Kommunebesøg planlagt</a:t>
            </a:r>
          </a:p>
          <a:p>
            <a:r>
              <a:rPr lang="da-DK" dirty="0"/>
              <a:t>I forlængelse af brugertilfredshedsundersøgelsen i efteråret 2022, har vi pt. aftalt 9 kommunebesøg (inkl. fokuskommuner) og yderligere på vej. </a:t>
            </a:r>
          </a:p>
          <a:p>
            <a:endParaRPr lang="da-DK" dirty="0"/>
          </a:p>
          <a:p>
            <a:r>
              <a:rPr lang="da-DK" b="1" dirty="0"/>
              <a:t>Indmelding af ændringsforslag</a:t>
            </a:r>
          </a:p>
          <a:p>
            <a:r>
              <a:rPr lang="da-DK" dirty="0"/>
              <a:t>I skal endelig fortsætte med at melde ændringsforslag ind til ny funktionalitet. Meld også gerne ind på kendte forslag, hvis I vurderer de vil have stor værdi.</a:t>
            </a:r>
          </a:p>
          <a:p>
            <a:r>
              <a:rPr lang="da-DK" dirty="0"/>
              <a:t>Skabelon og oversigt: </a:t>
            </a:r>
            <a:r>
              <a:rPr lang="da-DK" dirty="0">
                <a:hlinkClick r:id="rId3"/>
              </a:rPr>
              <a:t>https://share-komm.kombit.dk/P0136/Delte%20dokumenter/Forms/%C3%A6ndrings%C3%B8nsker.aspx</a:t>
            </a:r>
            <a:r>
              <a:rPr lang="da-DK" dirty="0"/>
              <a:t> </a:t>
            </a:r>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24489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BB2DBEF3-0D7D-9632-77D8-19985C6A646D}"/>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7DB3C7D2-2F81-9480-EED3-268EF0B84FEE}"/>
              </a:ext>
            </a:extLst>
          </p:cNvPr>
          <p:cNvSpPr>
            <a:spLocks noGrp="1"/>
          </p:cNvSpPr>
          <p:nvPr>
            <p:ph type="body" sz="quarter" idx="17"/>
          </p:nvPr>
        </p:nvSpPr>
        <p:spPr/>
        <p:txBody>
          <a:bodyPr/>
          <a:lstStyle/>
          <a:p>
            <a:r>
              <a:rPr lang="da-DK" b="1" dirty="0"/>
              <a:t>Skabelon til Min Support</a:t>
            </a:r>
          </a:p>
          <a:p>
            <a:r>
              <a:rPr lang="da-DK" dirty="0"/>
              <a:t>Som tidligere nævnt kommer der snart en skabelon til Min Support. Netcompany forventer, at den er klar i løbet af marts. </a:t>
            </a:r>
          </a:p>
          <a:p>
            <a:r>
              <a:rPr lang="da-DK" dirty="0"/>
              <a:t>Samtidig med skabelonen bliver I bedt om, at alt tekst og billede indsættes i sagen fremfor som bilag. </a:t>
            </a:r>
          </a:p>
          <a:p>
            <a:r>
              <a:rPr lang="da-DK" dirty="0"/>
              <a:t>Bilag kan naturligvis fortsat være relevante i nogle tilfælde. </a:t>
            </a:r>
          </a:p>
          <a:p>
            <a:endParaRPr lang="da-DK" dirty="0"/>
          </a:p>
          <a:p>
            <a:r>
              <a:rPr lang="da-DK" dirty="0"/>
              <a:t>OBS: I kan arbejde i </a:t>
            </a:r>
            <a:r>
              <a:rPr lang="da-DK" dirty="0" err="1"/>
              <a:t>word</a:t>
            </a:r>
            <a:r>
              <a:rPr lang="da-DK" dirty="0"/>
              <a:t> som ”kladde”, og kopiere indhold herfra ind i skabelonen. </a:t>
            </a:r>
          </a:p>
        </p:txBody>
      </p:sp>
      <p:sp>
        <p:nvSpPr>
          <p:cNvPr id="4" name="Pladsholder til tekst 3">
            <a:extLst>
              <a:ext uri="{FF2B5EF4-FFF2-40B4-BE49-F238E27FC236}">
                <a16:creationId xmlns:a16="http://schemas.microsoft.com/office/drawing/2014/main" id="{7CFB935C-8F05-344F-7314-17A5B4C4FA86}"/>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73595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BAD66EDE-C5BD-FBF9-8935-C7871A2D1D10}"/>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F150DD49-9358-469E-F5AE-F1941CBDF61F}"/>
              </a:ext>
            </a:extLst>
          </p:cNvPr>
          <p:cNvSpPr>
            <a:spLocks noGrp="1"/>
          </p:cNvSpPr>
          <p:nvPr>
            <p:ph type="body" sz="quarter" idx="17"/>
          </p:nvPr>
        </p:nvSpPr>
        <p:spPr/>
        <p:txBody>
          <a:bodyPr/>
          <a:lstStyle/>
          <a:p>
            <a:r>
              <a:rPr lang="da-DK" sz="1800" b="1" dirty="0">
                <a:solidFill>
                  <a:srgbClr val="000000"/>
                </a:solidFill>
                <a:effectLst/>
                <a:latin typeface="Calibri" panose="020F0502020204030204" pitchFamily="34" charset="0"/>
                <a:ea typeface="Times New Roman" panose="02020603050405020304" pitchFamily="18" charset="0"/>
              </a:rPr>
              <a:t>Webinar – KP-systemadministrator </a:t>
            </a:r>
            <a:endParaRPr lang="da-DK" sz="1800" dirty="0">
              <a:effectLst/>
              <a:latin typeface="Segoe UI" panose="020B0502040204020203" pitchFamily="34" charset="0"/>
              <a:ea typeface="Times New Roman" panose="02020603050405020304" pitchFamily="18" charset="0"/>
            </a:endParaRPr>
          </a:p>
          <a:p>
            <a:r>
              <a:rPr lang="da-DK" sz="1800" dirty="0">
                <a:effectLst/>
                <a:latin typeface="Segoe UI" panose="020B0502040204020203" pitchFamily="34" charset="0"/>
                <a:ea typeface="Times New Roman" panose="02020603050405020304" pitchFamily="18" charset="0"/>
              </a:rPr>
              <a:t>På foranledning af flere kommuners efterspørgsel, vil Netcompany i sommeren 2023 udbyde webinar målrettet KY-administratorer.</a:t>
            </a:r>
          </a:p>
          <a:p>
            <a:endParaRPr lang="da-DK" sz="1800" dirty="0">
              <a:effectLst/>
              <a:latin typeface="Segoe UI" panose="020B0502040204020203" pitchFamily="34" charset="0"/>
              <a:ea typeface="Times New Roman" panose="02020603050405020304" pitchFamily="18" charset="0"/>
            </a:endParaRPr>
          </a:p>
          <a:p>
            <a:r>
              <a:rPr lang="da-DK" sz="1800" dirty="0">
                <a:effectLst/>
                <a:latin typeface="Segoe UI" panose="020B0502040204020203" pitchFamily="34" charset="0"/>
                <a:ea typeface="Times New Roman" panose="02020603050405020304" pitchFamily="18" charset="0"/>
              </a:rPr>
              <a:t>Webinaret er et tilkøb.</a:t>
            </a:r>
          </a:p>
          <a:p>
            <a:endParaRPr lang="da-DK" dirty="0">
              <a:latin typeface="Segoe UI" panose="020B0502040204020203" pitchFamily="34" charset="0"/>
            </a:endParaRPr>
          </a:p>
          <a:p>
            <a:r>
              <a:rPr lang="da-DK" dirty="0">
                <a:latin typeface="Segoe UI" panose="020B0502040204020203" pitchFamily="34" charset="0"/>
              </a:rPr>
              <a:t>Der kommer driftsbesked med yderligere information inden længe.</a:t>
            </a:r>
            <a:endParaRPr lang="da-DK" dirty="0"/>
          </a:p>
        </p:txBody>
      </p:sp>
      <p:sp>
        <p:nvSpPr>
          <p:cNvPr id="4" name="Pladsholder til tekst 3">
            <a:extLst>
              <a:ext uri="{FF2B5EF4-FFF2-40B4-BE49-F238E27FC236}">
                <a16:creationId xmlns:a16="http://schemas.microsoft.com/office/drawing/2014/main" id="{20909E81-C50A-3EA2-FC1E-7C76EB40B8A2}"/>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362320265"/>
      </p:ext>
    </p:extLst>
  </p:cSld>
  <p:clrMapOvr>
    <a:masterClrMapping/>
  </p:clrMapOvr>
</p:sld>
</file>

<file path=ppt/theme/theme1.xml><?xml version="1.0" encoding="utf-8"?>
<a:theme xmlns:a="http://schemas.openxmlformats.org/drawingml/2006/main" name="KOMBIT">
  <a:themeElements>
    <a:clrScheme name="KOMBIT">
      <a:dk1>
        <a:sysClr val="windowText" lastClr="000000"/>
      </a:dk1>
      <a:lt1>
        <a:sysClr val="window" lastClr="FFFFFF"/>
      </a:lt1>
      <a:dk2>
        <a:srgbClr val="4E3629"/>
      </a:dk2>
      <a:lt2>
        <a:srgbClr val="CBC4BC"/>
      </a:lt2>
      <a:accent1>
        <a:srgbClr val="C8102E"/>
      </a:accent1>
      <a:accent2>
        <a:srgbClr val="43695B"/>
      </a:accent2>
      <a:accent3>
        <a:srgbClr val="007398"/>
      </a:accent3>
      <a:accent4>
        <a:srgbClr val="279989"/>
      </a:accent4>
      <a:accent5>
        <a:srgbClr val="563D82"/>
      </a:accent5>
      <a:accent6>
        <a:srgbClr val="8E2C48"/>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RGB(215,210,203)">
      <a:srgbClr val="D7D2CB"/>
    </a:custClr>
    <a:custClr name="RGB(203,196,188)">
      <a:srgbClr val="CBC4BC"/>
    </a:custClr>
    <a:custClr name="RGB(182,173,165)">
      <a:srgbClr val="B6ADA5"/>
    </a:custClr>
    <a:custClr name="RGB(255,163,139)">
      <a:srgbClr val="FFA38B"/>
    </a:custClr>
    <a:custClr name="RGB(255,106,57)">
      <a:srgbClr val="FF6A39"/>
    </a:custClr>
    <a:custClr name="RGB(220,68,5)">
      <a:srgbClr val="DC4405"/>
    </a:custClr>
    <a:custClr name="RGB(127,156,144)">
      <a:srgbClr val="7F9C90"/>
    </a:custClr>
    <a:custClr name="RGB(67,105,91)">
      <a:srgbClr val="43695B"/>
    </a:custClr>
    <a:custClr name="RGB(24,48,40)">
      <a:srgbClr val="183028"/>
    </a:custClr>
    <a:custClr name="RGB(197,232,108)">
      <a:srgbClr val="C5E86C"/>
    </a:custClr>
    <a:custClr name="RGB(132,189,0)">
      <a:srgbClr val="84BD00"/>
    </a:custClr>
    <a:custClr name="RGB(122,154,1)">
      <a:srgbClr val="7A9A01"/>
    </a:custClr>
    <a:custClr name="RGB(217,225,226)">
      <a:srgbClr val="D9E1E2"/>
    </a:custClr>
    <a:custClr name="RGB(164,188,194)">
      <a:srgbClr val="A4BCC2"/>
    </a:custClr>
    <a:custClr name="RGB(152,164,174)">
      <a:srgbClr val="98A4AE"/>
    </a:custClr>
    <a:custClr name="RGB(123,167,188)">
      <a:srgbClr val="7BA7BC"/>
    </a:custClr>
    <a:custClr name="RGB(0,115,152)">
      <a:srgbClr val="007398"/>
    </a:custClr>
    <a:custClr name="RGB(0,86,118)">
      <a:srgbClr val="005776"/>
    </a:custClr>
    <a:custClr name="RGB(92,184,178)">
      <a:srgbClr val="5CB8B2"/>
    </a:custClr>
    <a:custClr name="RGB(39,153,137)">
      <a:srgbClr val="279989"/>
    </a:custClr>
    <a:custClr name="RGB(0,118,129)">
      <a:srgbClr val="007681"/>
    </a:custClr>
    <a:custClr name="RGB(117,102,160)">
      <a:srgbClr val="7566A0"/>
    </a:custClr>
    <a:custClr name="RGB(86,61,130)">
      <a:srgbClr val="563D82"/>
    </a:custClr>
    <a:custClr name="RGB(51,0,114)">
      <a:srgbClr val="330077"/>
    </a:custClr>
    <a:custClr name="RGB(181,92,128)">
      <a:srgbClr val="B55C80"/>
    </a:custClr>
    <a:custClr name="RGB(142,44,72)">
      <a:srgbClr val="8E2C48"/>
    </a:custClr>
    <a:custClr name="RGB(103,46,69)">
      <a:srgbClr val="672E45"/>
    </a:custClr>
  </a:custClrLst>
  <a:extLst>
    <a:ext uri="{05A4C25C-085E-4340-85A3-A5531E510DB2}">
      <thm15:themeFamily xmlns:thm15="http://schemas.microsoft.com/office/thememl/2012/main" name="KOMBIT" id="{C8AF4C2F-4755-4B45-A574-0092F18ED31F}" vid="{0D64A4D0-43AC-472F-A867-59C898CE66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870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E870EC-CF40-4FAA-8CE6-6D808AF4289D}">
  <ds:schemaRefs>
    <ds:schemaRef ds:uri="3e6cf5d8-9ce4-4652-a6e6-07ace85fe7bc"/>
    <ds:schemaRef ds:uri="http://www.w3.org/XML/1998/namespace"/>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1ad18e57-1846-4ffb-a171-01e80b4d2f32"/>
    <ds:schemaRef ds:uri="http://purl.org/dc/elements/1.1/"/>
  </ds:schemaRefs>
</ds:datastoreItem>
</file>

<file path=customXml/itemProps2.xml><?xml version="1.0" encoding="utf-8"?>
<ds:datastoreItem xmlns:ds="http://schemas.openxmlformats.org/officeDocument/2006/customXml" ds:itemID="{D4F7BBD0-9A78-40DB-A4A6-7C618611A676}"/>
</file>

<file path=customXml/itemProps3.xml><?xml version="1.0" encoding="utf-8"?>
<ds:datastoreItem xmlns:ds="http://schemas.openxmlformats.org/officeDocument/2006/customXml" ds:itemID="{3C8E36D7-8CAA-4301-8DED-2B011DF80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A69F905-EFF7-403F-99BA-B4550166E4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skabelon</Template>
  <TotalTime>4439</TotalTime>
  <Words>2604</Words>
  <Application>Microsoft Office PowerPoint</Application>
  <PresentationFormat>Widescreen</PresentationFormat>
  <Paragraphs>360</Paragraphs>
  <Slides>55</Slides>
  <Notes>9</Notes>
  <HiddenSlides>0</HiddenSlides>
  <MMClips>0</MMClips>
  <ScaleCrop>false</ScaleCrop>
  <HeadingPairs>
    <vt:vector size="8" baseType="variant">
      <vt:variant>
        <vt:lpstr>Benyttede skrifttyper</vt:lpstr>
      </vt:variant>
      <vt:variant>
        <vt:i4>6</vt:i4>
      </vt:variant>
      <vt:variant>
        <vt:lpstr>Tema</vt:lpstr>
      </vt:variant>
      <vt:variant>
        <vt:i4>2</vt:i4>
      </vt:variant>
      <vt:variant>
        <vt:lpstr>Integrerede OLE-servere</vt:lpstr>
      </vt:variant>
      <vt:variant>
        <vt:i4>1</vt:i4>
      </vt:variant>
      <vt:variant>
        <vt:lpstr>Slidetitler</vt:lpstr>
      </vt:variant>
      <vt:variant>
        <vt:i4>55</vt:i4>
      </vt:variant>
    </vt:vector>
  </HeadingPairs>
  <TitlesOfParts>
    <vt:vector size="64" baseType="lpstr">
      <vt:lpstr>Arial</vt:lpstr>
      <vt:lpstr>Calibri</vt:lpstr>
      <vt:lpstr>Calibri Light</vt:lpstr>
      <vt:lpstr>Segoe UI</vt:lpstr>
      <vt:lpstr>Trebuchet MS</vt:lpstr>
      <vt:lpstr>Tw Cen MT</vt:lpstr>
      <vt:lpstr>KOMBIT</vt:lpstr>
      <vt:lpstr>Office-tema</vt:lpstr>
      <vt:lpstr>Document</vt:lpstr>
      <vt:lpstr>Statusmøde (uge 10)</vt:lpstr>
      <vt:lpstr>Struktur for mødet</vt:lpstr>
      <vt:lpstr>PowerPoint-præsentation</vt:lpstr>
      <vt:lpstr>Dagsorden</vt:lpstr>
      <vt:lpstr>Release 3.0 kommer d. 8. maj  KP har lukkevindue fra d. 4.5 kl. 16.00</vt:lpstr>
      <vt:lpstr>Kort nyt</vt:lpstr>
      <vt:lpstr>PowerPoint-præsentation</vt:lpstr>
      <vt:lpstr>PowerPoint-præsentation</vt:lpstr>
      <vt:lpstr>PowerPoint-præsentation</vt:lpstr>
      <vt:lpstr>Efterlysning af input - BTU</vt:lpstr>
      <vt:lpstr>Systemets hastighed (svartider)</vt:lpstr>
      <vt:lpstr>Antal klik</vt:lpstr>
      <vt:lpstr>Understøttelse af enkeltsagsprincippet</vt:lpstr>
      <vt:lpstr>Én ydelse = én bevilling</vt:lpstr>
      <vt:lpstr>Spørgsmål til helbredstillægskort</vt:lpstr>
      <vt:lpstr>Spørgsmål til helbredstillægskort</vt:lpstr>
      <vt:lpstr>Brevkoncept / principper</vt:lpstr>
      <vt:lpstr>Breve i KP</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Processen for brevene</vt:lpstr>
      <vt:lpstr>PowerPoint-præsentation</vt:lpstr>
      <vt:lpstr>PowerPoint-præsentation</vt:lpstr>
      <vt:lpstr>PowerPoint-præsentation</vt:lpstr>
      <vt:lpstr>PowerPoint-præsentation</vt:lpstr>
      <vt:lpstr>PowerPoint-præsentation</vt:lpstr>
      <vt:lpstr>Faktura i KP</vt:lpstr>
      <vt:lpstr>E-faktura på arbejdsgruppemøde</vt:lpstr>
      <vt:lpstr>Udvalgte kendte fejl</vt:lpstr>
      <vt:lpstr>Kendte fejl (1 af 2) LIS-udtræk: ny navngivning </vt:lpstr>
      <vt:lpstr>Kendte fejl (2 af 2) Visningsfejl: bopælskommune</vt:lpstr>
      <vt:lpstr>PowerPoint-præsentation</vt:lpstr>
      <vt:lpstr>Spørgsmål til projektet?</vt:lpstr>
      <vt:lpstr>Hvad sker på næste statusmøde?</vt:lpstr>
      <vt:lpstr>Hvad sker på næste statusmøde?</vt:lpstr>
      <vt:lpstr>Følgende er primært henvendt KP-systemansvarlig </vt:lpstr>
      <vt:lpstr>Afstemning af MAF</vt:lpstr>
      <vt:lpstr>MAF / Afstemning</vt:lpstr>
      <vt:lpstr>Release 3.0 pilotafprøvning</vt:lpstr>
      <vt:lpstr>Automatisering af processer og udbetaling/besked til 3. part</vt:lpstr>
      <vt:lpstr>KLIK-opgaver og oversigt til release 3.0</vt:lpstr>
      <vt:lpstr>PowerPoint-præsentation</vt:lpstr>
      <vt:lpstr>KLIK-opgaver – Hvornår skal opgaverne løses mm.</vt:lpstr>
      <vt:lpstr>Status på driften</vt:lpstr>
      <vt:lpstr>Særlig indsats fra Netcompany</vt:lpstr>
      <vt:lpstr>Status på driften (1 af 3) – Fejl uden valid work around</vt:lpstr>
      <vt:lpstr>Status på driften (2 af 3) – Andre henvendelser</vt:lpstr>
      <vt:lpstr>Status på driften (3 af 3)</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dc:title>
  <dc:creator>Aske Walther Sørensen</dc:creator>
  <cp:lastModifiedBy>Aske Walther Sørensen</cp:lastModifiedBy>
  <cp:revision>54</cp:revision>
  <dcterms:created xsi:type="dcterms:W3CDTF">2022-03-24T09:25:13Z</dcterms:created>
  <dcterms:modified xsi:type="dcterms:W3CDTF">2023-03-09T13:32:50Z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Mødetype">
    <vt:lpwstr>1609;#Præsentation|93fbbba1-d5f3-4784-9979-765919310bab</vt:lpwstr>
  </property>
  <property fmtid="{D5CDD505-2E9C-101B-9397-08002B2CF9AE}" pid="4" name="Interessenter">
    <vt:lpwstr>1683;#Ekstern|95ef43ab-9e36-4dab-816d-0787e44693bc</vt:lpwstr>
  </property>
  <property fmtid="{D5CDD505-2E9C-101B-9397-08002B2CF9AE}" pid="5" name="_dlc_DocIdItemGuid">
    <vt:lpwstr>4cd379ea-0a24-4b9d-bfb5-05bb3669d9bb</vt:lpwstr>
  </property>
</Properties>
</file>